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6858000" cx="12192000"/>
  <p:notesSz cx="6858000" cy="9144000"/>
  <p:embeddedFontLst>
    <p:embeddedFont>
      <p:font typeface="Poppi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5AF159-D9D0-488A-86DB-0CA2D1760D55}">
  <a:tblStyle styleId="{6E5AF159-D9D0-488A-86DB-0CA2D1760D5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Poppi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Poppins-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Poppins-italic.fntdata"/><Relationship Id="rId10" Type="http://schemas.openxmlformats.org/officeDocument/2006/relationships/slide" Target="slides/slide5.xml"/><Relationship Id="rId98" Type="http://schemas.openxmlformats.org/officeDocument/2006/relationships/font" Target="fonts/Poppins-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7" name="Google Shape;807;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Example of High Precision: As we know we have multiple platforms for video streaming like well-known YouTube, you have a restricted mode to restrict the violent videos for the kids. So model focuses on high precision {TP/(TP+FP)} by reducing the false positive. This means If model has classified the video is good for kids it must be safe to watch kids. So, this can be done by reducing the false positive. Which will make higher Precision.</a:t>
            </a:r>
            <a:endParaRPr/>
          </a:p>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Let’s take another example of a model which detects the shoplifter in a mall, again the aim of your model is to classify a customer as a shoplifter, when he is a shop lifter, means high precision {TP/(TP+FP)} and false positive is low.</a:t>
            </a:r>
            <a:endParaRPr/>
          </a:p>
          <a:p>
            <a:pPr indent="0" lvl="0" marL="0" rtl="0" algn="l">
              <a:spcBef>
                <a:spcPts val="0"/>
              </a:spcBef>
              <a:spcAft>
                <a:spcPts val="0"/>
              </a:spcAft>
              <a:buNone/>
            </a:pPr>
            <a:r>
              <a:t/>
            </a:r>
            <a:endParaRPr/>
          </a:p>
        </p:txBody>
      </p:sp>
      <p:sp>
        <p:nvSpPr>
          <p:cNvPr id="817" name="Google Shape;817;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Example of High Recall à Let’s take an example, you are creating a model to detect a patient is having disease or not. In this case the aim of the model is to have high recall {TP/(TP+FN)} means a smaller number of false negative. If model predict a patient is not having a disease so, he must not have the disease. Think about the vice-verse, if it predicts you do not have the disease and you enjoy your life and later you come to know that you that disease at the last stage.</a:t>
            </a:r>
            <a:endParaRPr/>
          </a:p>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Another example is a model which detects a Loan Applicant is not a defaulter. Again, aim of the model is high recall {TP/(TP+FN)}. If model detects that applicant is not a defaulter so, applicant must not be a defaulter. So, model should reduce the false negative, which will increase the recall.</a:t>
            </a:r>
            <a:endParaRPr/>
          </a:p>
          <a:p>
            <a:pPr indent="0" lvl="0" marL="0" rtl="0" algn="l">
              <a:spcBef>
                <a:spcPts val="0"/>
              </a:spcBef>
              <a:spcAft>
                <a:spcPts val="0"/>
              </a:spcAft>
              <a:buNone/>
            </a:pPr>
            <a:r>
              <a:t/>
            </a:r>
            <a:endParaRPr/>
          </a:p>
        </p:txBody>
      </p:sp>
      <p:sp>
        <p:nvSpPr>
          <p:cNvPr id="826" name="Google Shape;826;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Example of High Recall à Let’s take an example, you are creating a model to detect a patient is having disease or not. In this case the aim of the model is to have high recall {TP/(TP+FN)} means a smaller number of false negative. If model predict a patient is not having a disease so, he must not have the disease. Think about the vice-verse, if it predicts you do not have the disease and you enjoy your life and later you come to know that you that disease at the last stage.</a:t>
            </a:r>
            <a:endParaRPr/>
          </a:p>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Another example is a model which detects a Loan Applicant is not a defaulter. Again, aim of the model is high recall {TP/(TP+FN)}. If model detects that applicant is not a defaulter so, applicant must not be a defaulter. So, model should reduce the false negative, which will increase the recall.</a:t>
            </a:r>
            <a:endParaRPr/>
          </a:p>
          <a:p>
            <a:pPr indent="0" lvl="0" marL="0" rtl="0" algn="l">
              <a:spcBef>
                <a:spcPts val="0"/>
              </a:spcBef>
              <a:spcAft>
                <a:spcPts val="0"/>
              </a:spcAft>
              <a:buNone/>
            </a:pPr>
            <a:r>
              <a:t/>
            </a:r>
            <a:endParaRPr/>
          </a:p>
        </p:txBody>
      </p:sp>
      <p:sp>
        <p:nvSpPr>
          <p:cNvPr id="835" name="Google Shape;835;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Example of High Recall à Let’s take an example, you are creating a model to detect a patient is having disease or not. In this case the aim of the model is to have high recall {TP/(TP+FN)} means a smaller number of false negative. If model predict a patient is not having a disease so, he must not have the disease. Think about the vice-verse, if it predicts you do not have the disease and you enjoy your life and later you come to know that you that disease at the last stage.</a:t>
            </a:r>
            <a:endParaRPr/>
          </a:p>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Another example is a model which detects a Loan Applicant is not a defaulter. Again, aim of the model is high recall {TP/(TP+FN)}. If model detects that applicant is not a defaulter so, applicant must not be a defaulter. So, model should reduce the false negative, which will increase the recall.</a:t>
            </a:r>
            <a:endParaRPr/>
          </a:p>
          <a:p>
            <a:pPr indent="0" lvl="0" marL="0" rtl="0" algn="l">
              <a:spcBef>
                <a:spcPts val="0"/>
              </a:spcBef>
              <a:spcAft>
                <a:spcPts val="0"/>
              </a:spcAft>
              <a:buNone/>
            </a:pPr>
            <a:r>
              <a:t/>
            </a:r>
            <a:endParaRPr/>
          </a:p>
        </p:txBody>
      </p:sp>
      <p:sp>
        <p:nvSpPr>
          <p:cNvPr id="844" name="Google Shape;844;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Example of High Recall à Let’s take an example, you are creating a model to detect a patient is having disease or not. In this case the aim of the model is to have high recall {TP/(TP+FN)} means a smaller number of false negative. If model predict a patient is not having a disease so, he must not have the disease. Think about the vice-verse, if it predicts you do not have the disease and you enjoy your life and later you come to know that you that disease at the last stage.</a:t>
            </a:r>
            <a:endParaRPr/>
          </a:p>
          <a:p>
            <a:pPr indent="0" lvl="0" marL="0" rtl="0" algn="l">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Another example is a model which detects a Loan Applicant is not a defaulter. Again, aim of the model is high recall {TP/(TP+FN)}. If model detects that applicant is not a defaulter so, applicant must not be a defaulter. So, model should reduce the false negative, which will increase the recall.</a:t>
            </a:r>
            <a:endParaRPr/>
          </a:p>
          <a:p>
            <a:pPr indent="0" lvl="0" marL="0" rtl="0" algn="l">
              <a:spcBef>
                <a:spcPts val="0"/>
              </a:spcBef>
              <a:spcAft>
                <a:spcPts val="0"/>
              </a:spcAft>
              <a:buNone/>
            </a:pPr>
            <a:r>
              <a:t/>
            </a:r>
            <a:endParaRPr/>
          </a:p>
        </p:txBody>
      </p:sp>
      <p:sp>
        <p:nvSpPr>
          <p:cNvPr id="853" name="Google Shape;853;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 name="Shape 19"/>
        <p:cNvGrpSpPr/>
        <p:nvPr/>
      </p:nvGrpSpPr>
      <p:grpSpPr>
        <a:xfrm>
          <a:off x="0" y="0"/>
          <a:ext cx="0" cy="0"/>
          <a:chOff x="0" y="0"/>
          <a:chExt cx="0" cy="0"/>
        </a:xfrm>
      </p:grpSpPr>
      <p:sp>
        <p:nvSpPr>
          <p:cNvPr id="20" name="Google Shape;2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4.jpg"/><Relationship Id="rId4" Type="http://schemas.openxmlformats.org/officeDocument/2006/relationships/image" Target="../media/image18.png"/><Relationship Id="rId5" Type="http://schemas.openxmlformats.org/officeDocument/2006/relationships/image" Target="../media/image15.jpg"/><Relationship Id="rId6"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2.pn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8.png"/><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54.png"/><Relationship Id="rId4" Type="http://schemas.openxmlformats.org/officeDocument/2006/relationships/image" Target="../media/image39.png"/><Relationship Id="rId5"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9.png"/><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9.png"/><Relationship Id="rId4" Type="http://schemas.openxmlformats.org/officeDocument/2006/relationships/image" Target="../media/image5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9.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4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p13"/>
          <p:cNvSpPr txBox="1"/>
          <p:nvPr/>
        </p:nvSpPr>
        <p:spPr>
          <a:xfrm>
            <a:off x="526365" y="669145"/>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 </a:t>
            </a:r>
            <a:r>
              <a:rPr b="0" i="0" lang="en-US" sz="2800" u="none" cap="none" strike="noStrike">
                <a:solidFill>
                  <a:srgbClr val="00B0F0"/>
                </a:solidFill>
                <a:latin typeface="Calibri"/>
                <a:ea typeface="Calibri"/>
                <a:cs typeface="Calibri"/>
                <a:sym typeface="Calibri"/>
              </a:rPr>
              <a:t>Unit 4 Supervised Learning II</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Classification</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 Logistic Regression</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 Decision Tree Regression and Classification</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 Random Forest Regression and Classification</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 Support Vector Machine Regression and Classification</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 Evaluating Classification Models.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B0F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6" name="Shape 216"/>
        <p:cNvGrpSpPr/>
        <p:nvPr/>
      </p:nvGrpSpPr>
      <p:grpSpPr>
        <a:xfrm>
          <a:off x="0" y="0"/>
          <a:ext cx="0" cy="0"/>
          <a:chOff x="0" y="0"/>
          <a:chExt cx="0" cy="0"/>
        </a:xfrm>
      </p:grpSpPr>
      <p:sp>
        <p:nvSpPr>
          <p:cNvPr id="217" name="Google Shape;217;p22"/>
          <p:cNvSpPr txBox="1"/>
          <p:nvPr/>
        </p:nvSpPr>
        <p:spPr>
          <a:xfrm>
            <a:off x="0" y="284831"/>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Decision Tree Regression: Advantages</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Compared to other algorithms decision trees requires less effort for data preparation during pre-processing.</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A decision tree does not require normalization of data.</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A decision tree does not require scaling of data as well.</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1" name="Shape 221"/>
        <p:cNvGrpSpPr/>
        <p:nvPr/>
      </p:nvGrpSpPr>
      <p:grpSpPr>
        <a:xfrm>
          <a:off x="0" y="0"/>
          <a:ext cx="0" cy="0"/>
          <a:chOff x="0" y="0"/>
          <a:chExt cx="0" cy="0"/>
        </a:xfrm>
      </p:grpSpPr>
      <p:sp>
        <p:nvSpPr>
          <p:cNvPr id="222" name="Google Shape;222;p23"/>
          <p:cNvSpPr txBox="1"/>
          <p:nvPr/>
        </p:nvSpPr>
        <p:spPr>
          <a:xfrm>
            <a:off x="0" y="284831"/>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Decision Tree Regression: Disadvantages</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A small change in the data can cause a large change in the structure of the decision tree causing instability.</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For a Decision tree sometimes calculation can go far more complex compared to other algorithms.</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Decision tree often involves higher time to train the model.</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6" name="Shape 226"/>
        <p:cNvGrpSpPr/>
        <p:nvPr/>
      </p:nvGrpSpPr>
      <p:grpSpPr>
        <a:xfrm>
          <a:off x="0" y="0"/>
          <a:ext cx="0" cy="0"/>
          <a:chOff x="0" y="0"/>
          <a:chExt cx="0" cy="0"/>
        </a:xfrm>
      </p:grpSpPr>
      <p:sp>
        <p:nvSpPr>
          <p:cNvPr id="227" name="Google Shape;227;p24"/>
          <p:cNvSpPr txBox="1"/>
          <p:nvPr/>
        </p:nvSpPr>
        <p:spPr>
          <a:xfrm>
            <a:off x="0" y="284831"/>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 name="Shape 231"/>
        <p:cNvGrpSpPr/>
        <p:nvPr/>
      </p:nvGrpSpPr>
      <p:grpSpPr>
        <a:xfrm>
          <a:off x="0" y="0"/>
          <a:ext cx="0" cy="0"/>
          <a:chOff x="0" y="0"/>
          <a:chExt cx="0" cy="0"/>
        </a:xfrm>
      </p:grpSpPr>
      <p:sp>
        <p:nvSpPr>
          <p:cNvPr id="232" name="Google Shape;232;p25"/>
          <p:cNvSpPr txBox="1"/>
          <p:nvPr/>
        </p:nvSpPr>
        <p:spPr>
          <a:xfrm>
            <a:off x="0" y="284831"/>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Ensemble Learning</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An Ensemble method is a technique that combines the predictions from multiple machine learning algorithms together to make more accurate predictions than any individual model.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A model comprised of many models is called an Ensemble model.</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sp>
        <p:nvSpPr>
          <p:cNvPr id="237" name="Google Shape;237;p26"/>
          <p:cNvSpPr txBox="1"/>
          <p:nvPr/>
        </p:nvSpPr>
        <p:spPr>
          <a:xfrm>
            <a:off x="0" y="284831"/>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Ensemble Learning</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pic>
        <p:nvPicPr>
          <p:cNvPr id="238" name="Google Shape;238;p26"/>
          <p:cNvPicPr preferRelativeResize="0"/>
          <p:nvPr/>
        </p:nvPicPr>
        <p:blipFill rotWithShape="1">
          <a:blip r:embed="rId3">
            <a:alphaModFix/>
          </a:blip>
          <a:srcRect b="0" l="0" r="0" t="0"/>
          <a:stretch/>
        </p:blipFill>
        <p:spPr>
          <a:xfrm>
            <a:off x="2191507" y="1577803"/>
            <a:ext cx="7600949" cy="39849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2" name="Shape 242"/>
        <p:cNvGrpSpPr/>
        <p:nvPr/>
      </p:nvGrpSpPr>
      <p:grpSpPr>
        <a:xfrm>
          <a:off x="0" y="0"/>
          <a:ext cx="0" cy="0"/>
          <a:chOff x="0" y="0"/>
          <a:chExt cx="0" cy="0"/>
        </a:xfrm>
      </p:grpSpPr>
      <p:sp>
        <p:nvSpPr>
          <p:cNvPr id="243" name="Google Shape;243;p27"/>
          <p:cNvSpPr txBox="1"/>
          <p:nvPr/>
        </p:nvSpPr>
        <p:spPr>
          <a:xfrm>
            <a:off x="0" y="284831"/>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Ensemble Learning: Types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grpSp>
        <p:nvGrpSpPr>
          <p:cNvPr id="244" name="Google Shape;244;p27"/>
          <p:cNvGrpSpPr/>
          <p:nvPr/>
        </p:nvGrpSpPr>
        <p:grpSpPr>
          <a:xfrm>
            <a:off x="1878645" y="2110996"/>
            <a:ext cx="7333088" cy="2969004"/>
            <a:chOff x="361398" y="772"/>
            <a:chExt cx="6246441" cy="2636008"/>
          </a:xfrm>
        </p:grpSpPr>
        <p:sp>
          <p:nvSpPr>
            <p:cNvPr id="245" name="Google Shape;245;p27"/>
            <p:cNvSpPr/>
            <p:nvPr/>
          </p:nvSpPr>
          <p:spPr>
            <a:xfrm>
              <a:off x="361398" y="705751"/>
              <a:ext cx="2452100" cy="1226050"/>
            </a:xfrm>
            <a:prstGeom prst="roundRect">
              <a:avLst>
                <a:gd fmla="val 10000"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6" name="Google Shape;246;p27"/>
            <p:cNvSpPr txBox="1"/>
            <p:nvPr/>
          </p:nvSpPr>
          <p:spPr>
            <a:xfrm>
              <a:off x="397308" y="741661"/>
              <a:ext cx="2380280" cy="115423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2800"/>
                <a:buFont typeface="Trebuchet MS"/>
                <a:buNone/>
              </a:pPr>
              <a:r>
                <a:rPr b="0" i="0" lang="en-US" sz="2800" u="none" cap="none" strike="noStrike">
                  <a:solidFill>
                    <a:schemeClr val="lt1"/>
                  </a:solidFill>
                  <a:latin typeface="Trebuchet MS"/>
                  <a:ea typeface="Trebuchet MS"/>
                  <a:cs typeface="Trebuchet MS"/>
                  <a:sym typeface="Trebuchet MS"/>
                </a:rPr>
                <a:t>Types of Ensemble Learning</a:t>
              </a:r>
              <a:endParaRPr b="0" i="0" sz="2800" u="none" cap="none" strike="noStrike">
                <a:solidFill>
                  <a:schemeClr val="lt1"/>
                </a:solidFill>
                <a:latin typeface="Trebuchet MS"/>
                <a:ea typeface="Trebuchet MS"/>
                <a:cs typeface="Trebuchet MS"/>
                <a:sym typeface="Trebuchet MS"/>
              </a:endParaRPr>
            </a:p>
          </p:txBody>
        </p:sp>
        <p:sp>
          <p:nvSpPr>
            <p:cNvPr id="247" name="Google Shape;247;p27"/>
            <p:cNvSpPr/>
            <p:nvPr/>
          </p:nvSpPr>
          <p:spPr>
            <a:xfrm rot="-1662578">
              <a:off x="2726562" y="924451"/>
              <a:ext cx="1516113" cy="83671"/>
            </a:xfrm>
            <a:custGeom>
              <a:rect b="b" l="l" r="r" t="t"/>
              <a:pathLst>
                <a:path extrusionOk="0" h="120000" w="120000">
                  <a:moveTo>
                    <a:pt x="0" y="59999"/>
                  </a:moveTo>
                  <a:lnTo>
                    <a:pt x="120000" y="59999"/>
                  </a:lnTo>
                </a:path>
              </a:pathLst>
            </a:custGeom>
            <a:noFill/>
            <a:ln cap="rnd" cmpd="sng" w="19050">
              <a:solidFill>
                <a:srgbClr val="41CE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48" name="Google Shape;248;p27"/>
            <p:cNvSpPr txBox="1"/>
            <p:nvPr/>
          </p:nvSpPr>
          <p:spPr>
            <a:xfrm rot="-1662578">
              <a:off x="3446716" y="928384"/>
              <a:ext cx="75805" cy="7580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Trebuchet MS"/>
                <a:ea typeface="Trebuchet MS"/>
                <a:cs typeface="Trebuchet MS"/>
                <a:sym typeface="Trebuchet MS"/>
              </a:endParaRPr>
            </a:p>
          </p:txBody>
        </p:sp>
        <p:sp>
          <p:nvSpPr>
            <p:cNvPr id="249" name="Google Shape;249;p27"/>
            <p:cNvSpPr/>
            <p:nvPr/>
          </p:nvSpPr>
          <p:spPr>
            <a:xfrm>
              <a:off x="4155739" y="772"/>
              <a:ext cx="2452100" cy="1226050"/>
            </a:xfrm>
            <a:prstGeom prst="roundRect">
              <a:avLst>
                <a:gd fmla="val 10000" name="adj"/>
              </a:avLst>
            </a:prstGeom>
            <a:solidFill>
              <a:srgbClr val="41CEA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0" name="Google Shape;250;p27"/>
            <p:cNvSpPr txBox="1"/>
            <p:nvPr/>
          </p:nvSpPr>
          <p:spPr>
            <a:xfrm>
              <a:off x="4191649" y="36682"/>
              <a:ext cx="2380280" cy="115423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2800"/>
                <a:buFont typeface="Trebuchet MS"/>
                <a:buNone/>
              </a:pPr>
              <a:r>
                <a:rPr b="0" i="0" lang="en-US" sz="2800" u="none" cap="none" strike="noStrike">
                  <a:solidFill>
                    <a:schemeClr val="lt1"/>
                  </a:solidFill>
                  <a:latin typeface="Trebuchet MS"/>
                  <a:ea typeface="Trebuchet MS"/>
                  <a:cs typeface="Trebuchet MS"/>
                  <a:sym typeface="Trebuchet MS"/>
                </a:rPr>
                <a:t>Boosting</a:t>
              </a:r>
              <a:endParaRPr b="0" i="0" sz="1800" u="none" cap="none" strike="noStrike">
                <a:solidFill>
                  <a:schemeClr val="dk1"/>
                </a:solidFill>
                <a:latin typeface="Calibri"/>
                <a:ea typeface="Calibri"/>
                <a:cs typeface="Calibri"/>
                <a:sym typeface="Calibri"/>
              </a:endParaRPr>
            </a:p>
          </p:txBody>
        </p:sp>
        <p:sp>
          <p:nvSpPr>
            <p:cNvPr id="251" name="Google Shape;251;p27"/>
            <p:cNvSpPr/>
            <p:nvPr/>
          </p:nvSpPr>
          <p:spPr>
            <a:xfrm rot="1662578">
              <a:off x="2726562" y="1629430"/>
              <a:ext cx="1516113" cy="83671"/>
            </a:xfrm>
            <a:custGeom>
              <a:rect b="b" l="l" r="r" t="t"/>
              <a:pathLst>
                <a:path extrusionOk="0" h="120000" w="120000">
                  <a:moveTo>
                    <a:pt x="0" y="59999"/>
                  </a:moveTo>
                  <a:lnTo>
                    <a:pt x="120000" y="59999"/>
                  </a:lnTo>
                </a:path>
              </a:pathLst>
            </a:custGeom>
            <a:noFill/>
            <a:ln cap="rnd" cmpd="sng" w="19050">
              <a:solidFill>
                <a:srgbClr val="41CE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2" name="Google Shape;252;p27"/>
            <p:cNvSpPr txBox="1"/>
            <p:nvPr/>
          </p:nvSpPr>
          <p:spPr>
            <a:xfrm rot="1662578">
              <a:off x="3446716" y="1633363"/>
              <a:ext cx="75805" cy="7580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Trebuchet MS"/>
                <a:ea typeface="Trebuchet MS"/>
                <a:cs typeface="Trebuchet MS"/>
                <a:sym typeface="Trebuchet MS"/>
              </a:endParaRPr>
            </a:p>
          </p:txBody>
        </p:sp>
        <p:sp>
          <p:nvSpPr>
            <p:cNvPr id="253" name="Google Shape;253;p27"/>
            <p:cNvSpPr/>
            <p:nvPr/>
          </p:nvSpPr>
          <p:spPr>
            <a:xfrm>
              <a:off x="4155739" y="1410730"/>
              <a:ext cx="2452100" cy="1226050"/>
            </a:xfrm>
            <a:prstGeom prst="roundRect">
              <a:avLst>
                <a:gd fmla="val 10000" name="adj"/>
              </a:avLst>
            </a:prstGeom>
            <a:solidFill>
              <a:srgbClr val="41CEA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54" name="Google Shape;254;p27"/>
            <p:cNvSpPr txBox="1"/>
            <p:nvPr/>
          </p:nvSpPr>
          <p:spPr>
            <a:xfrm>
              <a:off x="4191649" y="1446640"/>
              <a:ext cx="2380280" cy="115423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2800"/>
                <a:buFont typeface="Trebuchet MS"/>
                <a:buNone/>
              </a:pPr>
              <a:r>
                <a:rPr b="0" i="0" lang="en-US" sz="2800" u="none" cap="none" strike="noStrike">
                  <a:solidFill>
                    <a:schemeClr val="lt1"/>
                  </a:solidFill>
                  <a:latin typeface="Trebuchet MS"/>
                  <a:ea typeface="Trebuchet MS"/>
                  <a:cs typeface="Trebuchet MS"/>
                  <a:sym typeface="Trebuchet MS"/>
                </a:rPr>
                <a:t>Bootstrap Aggregation (Bagging).</a:t>
              </a:r>
              <a:endParaRPr b="0" i="0" sz="2800" u="none" cap="none" strike="noStrike">
                <a:solidFill>
                  <a:schemeClr val="lt1"/>
                </a:solidFill>
                <a:latin typeface="Trebuchet MS"/>
                <a:ea typeface="Trebuchet MS"/>
                <a:cs typeface="Trebuchet MS"/>
                <a:sym typeface="Trebuchet M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 name="Shape 258"/>
        <p:cNvGrpSpPr/>
        <p:nvPr/>
      </p:nvGrpSpPr>
      <p:grpSpPr>
        <a:xfrm>
          <a:off x="0" y="0"/>
          <a:ext cx="0" cy="0"/>
          <a:chOff x="0" y="0"/>
          <a:chExt cx="0" cy="0"/>
        </a:xfrm>
      </p:grpSpPr>
      <p:sp>
        <p:nvSpPr>
          <p:cNvPr id="259" name="Google Shape;259;p28"/>
          <p:cNvSpPr txBox="1"/>
          <p:nvPr/>
        </p:nvSpPr>
        <p:spPr>
          <a:xfrm>
            <a:off x="0" y="284831"/>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Ensemble Learning: Types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grpSp>
        <p:nvGrpSpPr>
          <p:cNvPr id="260" name="Google Shape;260;p28"/>
          <p:cNvGrpSpPr/>
          <p:nvPr/>
        </p:nvGrpSpPr>
        <p:grpSpPr>
          <a:xfrm>
            <a:off x="1878645" y="2110996"/>
            <a:ext cx="7333088" cy="2969004"/>
            <a:chOff x="361398" y="772"/>
            <a:chExt cx="6246441" cy="2636008"/>
          </a:xfrm>
        </p:grpSpPr>
        <p:sp>
          <p:nvSpPr>
            <p:cNvPr id="261" name="Google Shape;261;p28"/>
            <p:cNvSpPr/>
            <p:nvPr/>
          </p:nvSpPr>
          <p:spPr>
            <a:xfrm>
              <a:off x="361398" y="705751"/>
              <a:ext cx="2452100" cy="1226050"/>
            </a:xfrm>
            <a:prstGeom prst="roundRect">
              <a:avLst>
                <a:gd fmla="val 10000"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2" name="Google Shape;262;p28"/>
            <p:cNvSpPr txBox="1"/>
            <p:nvPr/>
          </p:nvSpPr>
          <p:spPr>
            <a:xfrm>
              <a:off x="397308" y="741661"/>
              <a:ext cx="2380280" cy="115423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2800"/>
                <a:buFont typeface="Trebuchet MS"/>
                <a:buNone/>
              </a:pPr>
              <a:r>
                <a:rPr b="0" i="0" lang="en-US" sz="2800" u="none" cap="none" strike="noStrike">
                  <a:solidFill>
                    <a:schemeClr val="lt1"/>
                  </a:solidFill>
                  <a:latin typeface="Trebuchet MS"/>
                  <a:ea typeface="Trebuchet MS"/>
                  <a:cs typeface="Trebuchet MS"/>
                  <a:sym typeface="Trebuchet MS"/>
                </a:rPr>
                <a:t>Types of Ensemble Learning</a:t>
              </a:r>
              <a:endParaRPr b="0" i="0" sz="2800" u="none" cap="none" strike="noStrike">
                <a:solidFill>
                  <a:schemeClr val="lt1"/>
                </a:solidFill>
                <a:latin typeface="Trebuchet MS"/>
                <a:ea typeface="Trebuchet MS"/>
                <a:cs typeface="Trebuchet MS"/>
                <a:sym typeface="Trebuchet MS"/>
              </a:endParaRPr>
            </a:p>
          </p:txBody>
        </p:sp>
        <p:sp>
          <p:nvSpPr>
            <p:cNvPr id="263" name="Google Shape;263;p28"/>
            <p:cNvSpPr/>
            <p:nvPr/>
          </p:nvSpPr>
          <p:spPr>
            <a:xfrm rot="-1662578">
              <a:off x="2726562" y="924451"/>
              <a:ext cx="1516113" cy="83671"/>
            </a:xfrm>
            <a:custGeom>
              <a:rect b="b" l="l" r="r" t="t"/>
              <a:pathLst>
                <a:path extrusionOk="0" h="120000" w="120000">
                  <a:moveTo>
                    <a:pt x="0" y="59999"/>
                  </a:moveTo>
                  <a:lnTo>
                    <a:pt x="120000" y="59999"/>
                  </a:lnTo>
                </a:path>
              </a:pathLst>
            </a:custGeom>
            <a:noFill/>
            <a:ln cap="rnd" cmpd="sng" w="19050">
              <a:solidFill>
                <a:srgbClr val="41CE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4" name="Google Shape;264;p28"/>
            <p:cNvSpPr txBox="1"/>
            <p:nvPr/>
          </p:nvSpPr>
          <p:spPr>
            <a:xfrm rot="-1662578">
              <a:off x="3446716" y="928384"/>
              <a:ext cx="75805" cy="7580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Trebuchet MS"/>
                <a:ea typeface="Trebuchet MS"/>
                <a:cs typeface="Trebuchet MS"/>
                <a:sym typeface="Trebuchet MS"/>
              </a:endParaRPr>
            </a:p>
          </p:txBody>
        </p:sp>
        <p:sp>
          <p:nvSpPr>
            <p:cNvPr id="265" name="Google Shape;265;p28"/>
            <p:cNvSpPr/>
            <p:nvPr/>
          </p:nvSpPr>
          <p:spPr>
            <a:xfrm>
              <a:off x="4155739" y="772"/>
              <a:ext cx="2452100" cy="1226050"/>
            </a:xfrm>
            <a:prstGeom prst="roundRect">
              <a:avLst>
                <a:gd fmla="val 10000" name="adj"/>
              </a:avLst>
            </a:prstGeom>
            <a:solidFill>
              <a:srgbClr val="41CEA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6" name="Google Shape;266;p28"/>
            <p:cNvSpPr txBox="1"/>
            <p:nvPr/>
          </p:nvSpPr>
          <p:spPr>
            <a:xfrm>
              <a:off x="4191649" y="36682"/>
              <a:ext cx="2380280" cy="115423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2800"/>
                <a:buFont typeface="Trebuchet MS"/>
                <a:buNone/>
              </a:pPr>
              <a:r>
                <a:rPr b="0" i="0" lang="en-US" sz="2800" u="none" cap="none" strike="noStrike">
                  <a:solidFill>
                    <a:schemeClr val="lt1"/>
                  </a:solidFill>
                  <a:latin typeface="Trebuchet MS"/>
                  <a:ea typeface="Trebuchet MS"/>
                  <a:cs typeface="Trebuchet MS"/>
                  <a:sym typeface="Trebuchet MS"/>
                </a:rPr>
                <a:t>Boosting</a:t>
              </a:r>
              <a:endParaRPr b="0" i="0" sz="1800" u="none" cap="none" strike="noStrike">
                <a:solidFill>
                  <a:schemeClr val="dk1"/>
                </a:solidFill>
                <a:latin typeface="Calibri"/>
                <a:ea typeface="Calibri"/>
                <a:cs typeface="Calibri"/>
                <a:sym typeface="Calibri"/>
              </a:endParaRPr>
            </a:p>
          </p:txBody>
        </p:sp>
        <p:sp>
          <p:nvSpPr>
            <p:cNvPr id="267" name="Google Shape;267;p28"/>
            <p:cNvSpPr/>
            <p:nvPr/>
          </p:nvSpPr>
          <p:spPr>
            <a:xfrm rot="1662578">
              <a:off x="2726562" y="1629430"/>
              <a:ext cx="1516113" cy="83671"/>
            </a:xfrm>
            <a:custGeom>
              <a:rect b="b" l="l" r="r" t="t"/>
              <a:pathLst>
                <a:path extrusionOk="0" h="120000" w="120000">
                  <a:moveTo>
                    <a:pt x="0" y="59999"/>
                  </a:moveTo>
                  <a:lnTo>
                    <a:pt x="120000" y="59999"/>
                  </a:lnTo>
                </a:path>
              </a:pathLst>
            </a:custGeom>
            <a:noFill/>
            <a:ln cap="rnd" cmpd="sng" w="19050">
              <a:solidFill>
                <a:srgbClr val="41CEA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68" name="Google Shape;268;p28"/>
            <p:cNvSpPr txBox="1"/>
            <p:nvPr/>
          </p:nvSpPr>
          <p:spPr>
            <a:xfrm rot="1662578">
              <a:off x="3446716" y="1633363"/>
              <a:ext cx="75805" cy="7580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b="0" i="0" sz="500" u="none" cap="none" strike="noStrike">
                <a:solidFill>
                  <a:schemeClr val="dk1"/>
                </a:solidFill>
                <a:latin typeface="Trebuchet MS"/>
                <a:ea typeface="Trebuchet MS"/>
                <a:cs typeface="Trebuchet MS"/>
                <a:sym typeface="Trebuchet MS"/>
              </a:endParaRPr>
            </a:p>
          </p:txBody>
        </p:sp>
        <p:sp>
          <p:nvSpPr>
            <p:cNvPr id="269" name="Google Shape;269;p28"/>
            <p:cNvSpPr/>
            <p:nvPr/>
          </p:nvSpPr>
          <p:spPr>
            <a:xfrm>
              <a:off x="4155739" y="1410730"/>
              <a:ext cx="2452100" cy="1226050"/>
            </a:xfrm>
            <a:prstGeom prst="roundRect">
              <a:avLst>
                <a:gd fmla="val 10000" name="adj"/>
              </a:avLst>
            </a:prstGeom>
            <a:solidFill>
              <a:srgbClr val="41CEA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70" name="Google Shape;270;p28"/>
            <p:cNvSpPr txBox="1"/>
            <p:nvPr/>
          </p:nvSpPr>
          <p:spPr>
            <a:xfrm>
              <a:off x="4191649" y="1446640"/>
              <a:ext cx="2380280" cy="115423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Clr>
                  <a:schemeClr val="lt1"/>
                </a:buClr>
                <a:buSzPts val="2800"/>
                <a:buFont typeface="Trebuchet MS"/>
                <a:buNone/>
              </a:pPr>
              <a:r>
                <a:rPr b="0" i="0" lang="en-US" sz="2800" u="none" cap="none" strike="noStrike">
                  <a:solidFill>
                    <a:schemeClr val="lt1"/>
                  </a:solidFill>
                  <a:latin typeface="Trebuchet MS"/>
                  <a:ea typeface="Trebuchet MS"/>
                  <a:cs typeface="Trebuchet MS"/>
                  <a:sym typeface="Trebuchet MS"/>
                </a:rPr>
                <a:t>Bootstrap Aggregation (Bagging).</a:t>
              </a:r>
              <a:endParaRPr b="0" i="0" sz="2800" u="none" cap="none" strike="noStrike">
                <a:solidFill>
                  <a:schemeClr val="lt1"/>
                </a:solidFill>
                <a:latin typeface="Trebuchet MS"/>
                <a:ea typeface="Trebuchet MS"/>
                <a:cs typeface="Trebuchet MS"/>
                <a:sym typeface="Trebuchet M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4" name="Shape 274"/>
        <p:cNvGrpSpPr/>
        <p:nvPr/>
      </p:nvGrpSpPr>
      <p:grpSpPr>
        <a:xfrm>
          <a:off x="0" y="0"/>
          <a:ext cx="0" cy="0"/>
          <a:chOff x="0" y="0"/>
          <a:chExt cx="0" cy="0"/>
        </a:xfrm>
      </p:grpSpPr>
      <p:sp>
        <p:nvSpPr>
          <p:cNvPr id="275" name="Google Shape;275;p29"/>
          <p:cNvSpPr txBox="1"/>
          <p:nvPr/>
        </p:nvSpPr>
        <p:spPr>
          <a:xfrm>
            <a:off x="0" y="284831"/>
            <a:ext cx="11853333" cy="5720858"/>
          </a:xfrm>
          <a:prstGeom prst="rect">
            <a:avLst/>
          </a:prstGeom>
          <a:noFill/>
          <a:ln>
            <a:noFill/>
          </a:ln>
        </p:spPr>
        <p:txBody>
          <a:bodyPr anchorCtr="0" anchor="t" bIns="45700" lIns="0" spcFirstLastPara="1" rIns="0" wrap="square" tIns="45700">
            <a:normAutofit lnSpcReduction="10000"/>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Bootstrap Aggregation (Bagging)</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Bagging, also known as Bootstrap Aggregation, is the ensemble technique used by random forest.</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Bagging chooses a random sample/random subset from the entire data set.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Hence each model is generated from the samples (Bootstrap Samples) provided by the Original Data with replacement known as row sampling.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This step of row sampling with replacement is called bootstrap.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Now each model is trained independently, which generates results.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The final output is based on majority voting after combining the results of all models.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This step which involves combining all the results and generating output based on majority voting, is known as aggregation.</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9" name="Shape 279"/>
        <p:cNvGrpSpPr/>
        <p:nvPr/>
      </p:nvGrpSpPr>
      <p:grpSpPr>
        <a:xfrm>
          <a:off x="0" y="0"/>
          <a:ext cx="0" cy="0"/>
          <a:chOff x="0" y="0"/>
          <a:chExt cx="0" cy="0"/>
        </a:xfrm>
      </p:grpSpPr>
      <p:sp>
        <p:nvSpPr>
          <p:cNvPr id="280" name="Google Shape;280;p30"/>
          <p:cNvSpPr txBox="1"/>
          <p:nvPr/>
        </p:nvSpPr>
        <p:spPr>
          <a:xfrm>
            <a:off x="0" y="284831"/>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pic>
        <p:nvPicPr>
          <p:cNvPr id="281" name="Google Shape;281;p30"/>
          <p:cNvPicPr preferRelativeResize="0"/>
          <p:nvPr/>
        </p:nvPicPr>
        <p:blipFill rotWithShape="1">
          <a:blip r:embed="rId3">
            <a:alphaModFix/>
          </a:blip>
          <a:srcRect b="0" l="0" r="0" t="0"/>
          <a:stretch/>
        </p:blipFill>
        <p:spPr>
          <a:xfrm>
            <a:off x="1354659" y="846767"/>
            <a:ext cx="7941201" cy="447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5" name="Shape 285"/>
        <p:cNvGrpSpPr/>
        <p:nvPr/>
      </p:nvGrpSpPr>
      <p:grpSpPr>
        <a:xfrm>
          <a:off x="0" y="0"/>
          <a:ext cx="0" cy="0"/>
          <a:chOff x="0" y="0"/>
          <a:chExt cx="0" cy="0"/>
        </a:xfrm>
      </p:grpSpPr>
      <p:sp>
        <p:nvSpPr>
          <p:cNvPr id="286" name="Google Shape;286;p31"/>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Boosting</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Boosting is one of the techniques that use the concept of ensemble learning.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A boosting algorithm combines multiple simple models (also known as weak learners or base estimators) to generate the final output.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It is done by building a model by using weak models in series.</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There are several boosting algorithms; AdaBoost was the first really successful boosting algorithm that was developed for the purpose of binary classification.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AdaBoost is an abbreviation for Adaptive Boosting and is a prevalent boosting technique that combines multiple “weak classifiers” into a single “strong classifier.”</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 name="Shape 92"/>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0" name="Shape 290"/>
        <p:cNvGrpSpPr/>
        <p:nvPr/>
      </p:nvGrpSpPr>
      <p:grpSpPr>
        <a:xfrm>
          <a:off x="0" y="0"/>
          <a:ext cx="0" cy="0"/>
          <a:chOff x="0" y="0"/>
          <a:chExt cx="0" cy="0"/>
        </a:xfrm>
      </p:grpSpPr>
      <p:sp>
        <p:nvSpPr>
          <p:cNvPr id="291" name="Google Shape;291;p32"/>
          <p:cNvSpPr txBox="1"/>
          <p:nvPr/>
        </p:nvSpPr>
        <p:spPr>
          <a:xfrm>
            <a:off x="-13063"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pic>
        <p:nvPicPr>
          <p:cNvPr id="292" name="Google Shape;292;p32"/>
          <p:cNvPicPr preferRelativeResize="0"/>
          <p:nvPr/>
        </p:nvPicPr>
        <p:blipFill rotWithShape="1">
          <a:blip r:embed="rId3">
            <a:alphaModFix/>
          </a:blip>
          <a:srcRect b="0" l="0" r="0" t="0"/>
          <a:stretch/>
        </p:blipFill>
        <p:spPr>
          <a:xfrm>
            <a:off x="2192389" y="632247"/>
            <a:ext cx="7121428" cy="53734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6" name="Shape 296"/>
        <p:cNvGrpSpPr/>
        <p:nvPr/>
      </p:nvGrpSpPr>
      <p:grpSpPr>
        <a:xfrm>
          <a:off x="0" y="0"/>
          <a:ext cx="0" cy="0"/>
          <a:chOff x="0" y="0"/>
          <a:chExt cx="0" cy="0"/>
        </a:xfrm>
      </p:grpSpPr>
      <p:sp>
        <p:nvSpPr>
          <p:cNvPr id="297" name="Google Shape;297;p33"/>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Random Forest regression</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Random forest is a Supervised Learning algorithm which uses ensemble learning method for classification and regression.</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Random forest is a bagging technique and not a boosting technique.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The trees in random forests are run in parallel.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There is no interaction between these trees while building the trees.</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It operates by constructing a multiple of decision trees at training time and predocs the output that is the mean prediction (regression) of the individual trees.</a:t>
            </a:r>
            <a:endParaRPr/>
          </a:p>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 </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1" name="Shape 301"/>
        <p:cNvGrpSpPr/>
        <p:nvPr/>
      </p:nvGrpSpPr>
      <p:grpSpPr>
        <a:xfrm>
          <a:off x="0" y="0"/>
          <a:ext cx="0" cy="0"/>
          <a:chOff x="0" y="0"/>
          <a:chExt cx="0" cy="0"/>
        </a:xfrm>
      </p:grpSpPr>
      <p:sp>
        <p:nvSpPr>
          <p:cNvPr id="302" name="Google Shape;302;p34"/>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Random Forest Regression: Steps</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Pick at random k data points from the training set.</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Build a decision tree associated to these k data points.</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Choose the number N of trees you want to build and repeat steps 1 and 2.</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For a new data point, make each one of your N-tree trees predict the value of y for the data point in question and assign the new data point to the average across all of the predicted y values.</a:t>
            </a:r>
            <a:endParaRPr/>
          </a:p>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 </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sp>
        <p:nvSpPr>
          <p:cNvPr id="307" name="Google Shape;307;p35"/>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pic>
        <p:nvPicPr>
          <p:cNvPr id="308" name="Google Shape;308;p35"/>
          <p:cNvPicPr preferRelativeResize="0"/>
          <p:nvPr/>
        </p:nvPicPr>
        <p:blipFill rotWithShape="1">
          <a:blip r:embed="rId3">
            <a:alphaModFix/>
          </a:blip>
          <a:srcRect b="0" l="0" r="0" t="0"/>
          <a:stretch/>
        </p:blipFill>
        <p:spPr>
          <a:xfrm>
            <a:off x="1303014" y="1306075"/>
            <a:ext cx="8145786" cy="4245850"/>
          </a:xfrm>
          <a:prstGeom prst="rect">
            <a:avLst/>
          </a:prstGeom>
          <a:noFill/>
          <a:ln>
            <a:noFill/>
          </a:ln>
        </p:spPr>
      </p:pic>
      <p:sp>
        <p:nvSpPr>
          <p:cNvPr id="309" name="Google Shape;309;p35"/>
          <p:cNvSpPr txBox="1"/>
          <p:nvPr/>
        </p:nvSpPr>
        <p:spPr>
          <a:xfrm>
            <a:off x="666045" y="28483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FFFF"/>
              </a:buClr>
              <a:buSzPts val="1800"/>
              <a:buFont typeface="Calibri"/>
              <a:buNone/>
            </a:pPr>
            <a:r>
              <a:rPr b="0" i="0" lang="en-US" sz="1800" u="none" cap="none" strike="noStrike">
                <a:solidFill>
                  <a:srgbClr val="00FFFF"/>
                </a:solidFill>
                <a:latin typeface="Calibri"/>
                <a:ea typeface="Calibri"/>
                <a:cs typeface="Calibri"/>
                <a:sym typeface="Calibri"/>
              </a:rPr>
              <a:t>Random Forest regression overview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3" name="Shape 313"/>
        <p:cNvGrpSpPr/>
        <p:nvPr/>
      </p:nvGrpSpPr>
      <p:grpSpPr>
        <a:xfrm>
          <a:off x="0" y="0"/>
          <a:ext cx="0" cy="0"/>
          <a:chOff x="0" y="0"/>
          <a:chExt cx="0" cy="0"/>
        </a:xfrm>
      </p:grpSpPr>
      <p:sp>
        <p:nvSpPr>
          <p:cNvPr id="314" name="Google Shape;314;p36"/>
          <p:cNvSpPr txBox="1"/>
          <p:nvPr/>
        </p:nvSpPr>
        <p:spPr>
          <a:xfrm>
            <a:off x="0" y="118828"/>
            <a:ext cx="11853333" cy="5363392"/>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Support Vector Machine Regression </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SVR is built based on the concept of Support Vector Machine or SVM(Support Vector Machine). </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SVM is one among the popular Machine Learning models that can be used in classification problems or assigning classes when the data is not linearly separable.</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As the name suggest the SVR is an regression algorithm , so we can use SVR for working with continuous Values instead of Classification which is SVM.</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pic>
        <p:nvPicPr>
          <p:cNvPr descr="Support Vector Regression" id="315" name="Google Shape;315;p36"/>
          <p:cNvPicPr preferRelativeResize="0"/>
          <p:nvPr/>
        </p:nvPicPr>
        <p:blipFill rotWithShape="1">
          <a:blip r:embed="rId3">
            <a:alphaModFix/>
          </a:blip>
          <a:srcRect b="0" l="0" r="0" t="0"/>
          <a:stretch/>
        </p:blipFill>
        <p:spPr>
          <a:xfrm>
            <a:off x="6096000" y="3810000"/>
            <a:ext cx="4790051" cy="29291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9" name="Shape 319"/>
        <p:cNvGrpSpPr/>
        <p:nvPr/>
      </p:nvGrpSpPr>
      <p:grpSpPr>
        <a:xfrm>
          <a:off x="0" y="0"/>
          <a:ext cx="0" cy="0"/>
          <a:chOff x="0" y="0"/>
          <a:chExt cx="0" cy="0"/>
        </a:xfrm>
      </p:grpSpPr>
      <p:pic>
        <p:nvPicPr>
          <p:cNvPr descr="Support Vector Regression" id="320" name="Google Shape;320;p37"/>
          <p:cNvPicPr preferRelativeResize="0"/>
          <p:nvPr/>
        </p:nvPicPr>
        <p:blipFill rotWithShape="1">
          <a:blip r:embed="rId3">
            <a:alphaModFix/>
          </a:blip>
          <a:srcRect b="0" l="0" r="0" t="0"/>
          <a:stretch/>
        </p:blipFill>
        <p:spPr>
          <a:xfrm>
            <a:off x="875211" y="548640"/>
            <a:ext cx="7437457" cy="48319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 name="Shape 324"/>
        <p:cNvGrpSpPr/>
        <p:nvPr/>
      </p:nvGrpSpPr>
      <p:grpSpPr>
        <a:xfrm>
          <a:off x="0" y="0"/>
          <a:ext cx="0" cy="0"/>
          <a:chOff x="0" y="0"/>
          <a:chExt cx="0" cy="0"/>
        </a:xfrm>
      </p:grpSpPr>
      <p:sp>
        <p:nvSpPr>
          <p:cNvPr id="325" name="Google Shape;325;p38"/>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grpSp>
        <p:nvGrpSpPr>
          <p:cNvPr id="326" name="Google Shape;326;p38"/>
          <p:cNvGrpSpPr/>
          <p:nvPr/>
        </p:nvGrpSpPr>
        <p:grpSpPr>
          <a:xfrm>
            <a:off x="142284" y="495301"/>
            <a:ext cx="10970216" cy="5879374"/>
            <a:chOff x="0" y="1942"/>
            <a:chExt cx="8596311" cy="3877551"/>
          </a:xfrm>
        </p:grpSpPr>
        <p:sp>
          <p:nvSpPr>
            <p:cNvPr id="327" name="Google Shape;327;p38"/>
            <p:cNvSpPr/>
            <p:nvPr/>
          </p:nvSpPr>
          <p:spPr>
            <a:xfrm rot="5400000">
              <a:off x="5471752" y="-2281702"/>
              <a:ext cx="747479" cy="5501639"/>
            </a:xfrm>
            <a:prstGeom prst="round2SameRect">
              <a:avLst>
                <a:gd fmla="val 16667" name="adj1"/>
                <a:gd fmla="val 0" name="adj2"/>
              </a:avLst>
            </a:prstGeom>
            <a:solidFill>
              <a:srgbClr val="D1ECF7">
                <a:alpha val="89411"/>
              </a:srgbClr>
            </a:solidFill>
            <a:ln cap="rnd" cmpd="sng" w="19050">
              <a:solidFill>
                <a:srgbClr val="D1ECF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28" name="Google Shape;328;p38"/>
            <p:cNvSpPr txBox="1"/>
            <p:nvPr/>
          </p:nvSpPr>
          <p:spPr>
            <a:xfrm>
              <a:off x="3094673" y="131866"/>
              <a:ext cx="5465150" cy="674501"/>
            </a:xfrm>
            <a:prstGeom prst="rect">
              <a:avLst/>
            </a:prstGeom>
            <a:noFill/>
            <a:ln>
              <a:noFill/>
            </a:ln>
          </p:spPr>
          <p:txBody>
            <a:bodyPr anchorCtr="0" anchor="ctr" bIns="123825" lIns="247650" spcFirstLastPara="1" rIns="247650" wrap="square" tIns="123825">
              <a:noAutofit/>
            </a:bodyPr>
            <a:lstStyle/>
            <a:p>
              <a:pPr indent="-114300" lvl="1" marL="114300" marR="0" rtl="0" algn="l">
                <a:lnSpc>
                  <a:spcPct val="90000"/>
                </a:lnSpc>
                <a:spcBef>
                  <a:spcPts val="0"/>
                </a:spcBef>
                <a:spcAft>
                  <a:spcPts val="0"/>
                </a:spcAft>
                <a:buClr>
                  <a:schemeClr val="dk1"/>
                </a:buClr>
                <a:buSzPts val="1200"/>
                <a:buFont typeface="Trebuchet MS"/>
                <a:buChar char="•"/>
              </a:pPr>
              <a:r>
                <a:rPr b="0" i="0" lang="en-US" sz="1200" u="none" cap="none" strike="noStrike">
                  <a:solidFill>
                    <a:schemeClr val="dk1"/>
                  </a:solidFill>
                  <a:latin typeface="Trebuchet MS"/>
                  <a:ea typeface="Trebuchet MS"/>
                  <a:cs typeface="Trebuchet MS"/>
                  <a:sym typeface="Trebuchet MS"/>
                </a:rPr>
                <a:t>In SVM this is basically the separation line between the data classes. </a:t>
              </a:r>
              <a:endParaRPr b="0" i="0" sz="1800" u="none" cap="none" strike="noStrike">
                <a:solidFill>
                  <a:schemeClr val="dk1"/>
                </a:solidFill>
                <a:latin typeface="Calibri"/>
                <a:ea typeface="Calibri"/>
                <a:cs typeface="Calibri"/>
                <a:sym typeface="Calibri"/>
              </a:endParaRPr>
            </a:p>
            <a:p>
              <a:pPr indent="-114300" lvl="1" marL="114300" marR="0" rtl="0" algn="l">
                <a:lnSpc>
                  <a:spcPct val="90000"/>
                </a:lnSpc>
                <a:spcBef>
                  <a:spcPts val="180"/>
                </a:spcBef>
                <a:spcAft>
                  <a:spcPts val="0"/>
                </a:spcAft>
                <a:buClr>
                  <a:schemeClr val="dk1"/>
                </a:buClr>
                <a:buSzPts val="1200"/>
                <a:buFont typeface="Trebuchet MS"/>
                <a:buChar char="•"/>
              </a:pPr>
              <a:r>
                <a:rPr b="0" i="0" lang="en-US" sz="1200" u="none" cap="none" strike="noStrike">
                  <a:solidFill>
                    <a:schemeClr val="dk1"/>
                  </a:solidFill>
                  <a:latin typeface="Trebuchet MS"/>
                  <a:ea typeface="Trebuchet MS"/>
                  <a:cs typeface="Trebuchet MS"/>
                  <a:sym typeface="Trebuchet MS"/>
                </a:rPr>
                <a:t>Although in SVR we are going to define it as the line that will help us predict the continuous value or target value</a:t>
              </a:r>
              <a:endParaRPr b="0" i="0" sz="1800" u="none" cap="none" strike="noStrike">
                <a:solidFill>
                  <a:schemeClr val="dk1"/>
                </a:solidFill>
                <a:latin typeface="Calibri"/>
                <a:ea typeface="Calibri"/>
                <a:cs typeface="Calibri"/>
                <a:sym typeface="Calibri"/>
              </a:endParaRPr>
            </a:p>
          </p:txBody>
        </p:sp>
        <p:sp>
          <p:nvSpPr>
            <p:cNvPr id="329" name="Google Shape;329;p38"/>
            <p:cNvSpPr/>
            <p:nvPr/>
          </p:nvSpPr>
          <p:spPr>
            <a:xfrm>
              <a:off x="0" y="1942"/>
              <a:ext cx="3094672" cy="934349"/>
            </a:xfrm>
            <a:prstGeom prst="roundRect">
              <a:avLst>
                <a:gd fmla="val 16667"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0" name="Google Shape;330;p38"/>
            <p:cNvSpPr txBox="1"/>
            <p:nvPr/>
          </p:nvSpPr>
          <p:spPr>
            <a:xfrm>
              <a:off x="45611" y="47553"/>
              <a:ext cx="3003450" cy="843127"/>
            </a:xfrm>
            <a:prstGeom prst="rect">
              <a:avLst/>
            </a:prstGeom>
            <a:noFill/>
            <a:ln>
              <a:noFill/>
            </a:ln>
          </p:spPr>
          <p:txBody>
            <a:bodyPr anchorCtr="0" anchor="ctr" bIns="55225" lIns="110475" spcFirstLastPara="1" rIns="110475" wrap="square" tIns="55225">
              <a:noAutofit/>
            </a:bodyPr>
            <a:lstStyle/>
            <a:p>
              <a:pPr indent="0" lvl="0" marL="0" marR="0" rtl="0" algn="ctr">
                <a:lnSpc>
                  <a:spcPct val="90000"/>
                </a:lnSpc>
                <a:spcBef>
                  <a:spcPts val="0"/>
                </a:spcBef>
                <a:spcAft>
                  <a:spcPts val="0"/>
                </a:spcAft>
                <a:buClr>
                  <a:schemeClr val="lt1"/>
                </a:buClr>
                <a:buSzPts val="2900"/>
                <a:buFont typeface="Trebuchet MS"/>
                <a:buNone/>
              </a:pPr>
              <a:r>
                <a:rPr b="1" i="0" lang="en-US" sz="2900" u="none" cap="none" strike="noStrike">
                  <a:solidFill>
                    <a:schemeClr val="lt1"/>
                  </a:solidFill>
                  <a:latin typeface="Trebuchet MS"/>
                  <a:ea typeface="Trebuchet MS"/>
                  <a:cs typeface="Trebuchet MS"/>
                  <a:sym typeface="Trebuchet MS"/>
                </a:rPr>
                <a:t>Hyperplane</a:t>
              </a:r>
              <a:endParaRPr b="0" i="0" sz="2900" u="none" cap="none" strike="noStrike">
                <a:solidFill>
                  <a:schemeClr val="lt1"/>
                </a:solidFill>
                <a:latin typeface="Trebuchet MS"/>
                <a:ea typeface="Trebuchet MS"/>
                <a:cs typeface="Trebuchet MS"/>
                <a:sym typeface="Trebuchet MS"/>
              </a:endParaRPr>
            </a:p>
          </p:txBody>
        </p:sp>
        <p:sp>
          <p:nvSpPr>
            <p:cNvPr id="331" name="Google Shape;331;p38"/>
            <p:cNvSpPr/>
            <p:nvPr/>
          </p:nvSpPr>
          <p:spPr>
            <a:xfrm rot="5400000">
              <a:off x="5471752" y="-1300634"/>
              <a:ext cx="747479" cy="5501639"/>
            </a:xfrm>
            <a:prstGeom prst="round2SameRect">
              <a:avLst>
                <a:gd fmla="val 16667" name="adj1"/>
                <a:gd fmla="val 0" name="adj2"/>
              </a:avLst>
            </a:prstGeom>
            <a:solidFill>
              <a:srgbClr val="D1ECF7">
                <a:alpha val="89411"/>
              </a:srgbClr>
            </a:solidFill>
            <a:ln cap="rnd" cmpd="sng" w="19050">
              <a:solidFill>
                <a:srgbClr val="D1ECF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2" name="Google Shape;332;p38"/>
            <p:cNvSpPr txBox="1"/>
            <p:nvPr/>
          </p:nvSpPr>
          <p:spPr>
            <a:xfrm>
              <a:off x="3094673" y="1112934"/>
              <a:ext cx="5465150" cy="674501"/>
            </a:xfrm>
            <a:prstGeom prst="rect">
              <a:avLst/>
            </a:prstGeom>
            <a:noFill/>
            <a:ln>
              <a:noFill/>
            </a:ln>
          </p:spPr>
          <p:txBody>
            <a:bodyPr anchorCtr="0" anchor="ctr" bIns="123825" lIns="247650" spcFirstLastPara="1" rIns="247650" wrap="square" tIns="123825">
              <a:noAutofit/>
            </a:bodyPr>
            <a:lstStyle/>
            <a:p>
              <a:pPr indent="-114300" lvl="1" marL="114300" marR="0" rtl="0" algn="l">
                <a:lnSpc>
                  <a:spcPct val="90000"/>
                </a:lnSpc>
                <a:spcBef>
                  <a:spcPts val="0"/>
                </a:spcBef>
                <a:spcAft>
                  <a:spcPts val="0"/>
                </a:spcAft>
                <a:buClr>
                  <a:schemeClr val="dk1"/>
                </a:buClr>
                <a:buSzPts val="1200"/>
                <a:buFont typeface="Trebuchet MS"/>
                <a:buChar char="•"/>
              </a:pPr>
              <a:r>
                <a:rPr b="0" i="0" lang="en-US" sz="1200" u="none" cap="none" strike="noStrike">
                  <a:solidFill>
                    <a:schemeClr val="dk1"/>
                  </a:solidFill>
                  <a:latin typeface="Trebuchet MS"/>
                  <a:ea typeface="Trebuchet MS"/>
                  <a:cs typeface="Trebuchet MS"/>
                  <a:sym typeface="Trebuchet MS"/>
                </a:rPr>
                <a:t>In SVR like SVM there are two lines other than Hyper Plane which creates a margin . </a:t>
              </a:r>
              <a:endParaRPr b="0" i="0" sz="1800" u="none" cap="none" strike="noStrike">
                <a:solidFill>
                  <a:schemeClr val="dk1"/>
                </a:solidFill>
                <a:latin typeface="Calibri"/>
                <a:ea typeface="Calibri"/>
                <a:cs typeface="Calibri"/>
                <a:sym typeface="Calibri"/>
              </a:endParaRPr>
            </a:p>
            <a:p>
              <a:pPr indent="-114300" lvl="1" marL="114300" marR="0" rtl="0" algn="l">
                <a:lnSpc>
                  <a:spcPct val="90000"/>
                </a:lnSpc>
                <a:spcBef>
                  <a:spcPts val="180"/>
                </a:spcBef>
                <a:spcAft>
                  <a:spcPts val="0"/>
                </a:spcAft>
                <a:buClr>
                  <a:schemeClr val="dk1"/>
                </a:buClr>
                <a:buSzPts val="1200"/>
                <a:buFont typeface="Trebuchet MS"/>
                <a:buChar char="•"/>
              </a:pPr>
              <a:r>
                <a:rPr b="0" i="0" lang="en-US" sz="1200" u="none" cap="none" strike="noStrike">
                  <a:solidFill>
                    <a:schemeClr val="dk1"/>
                  </a:solidFill>
                  <a:latin typeface="Trebuchet MS"/>
                  <a:ea typeface="Trebuchet MS"/>
                  <a:cs typeface="Trebuchet MS"/>
                  <a:sym typeface="Trebuchet MS"/>
                </a:rPr>
                <a:t>The support vectors can be on the Boundary lines or outside it. </a:t>
              </a:r>
              <a:endParaRPr b="0" i="0" sz="1800" u="none" cap="none" strike="noStrike">
                <a:solidFill>
                  <a:schemeClr val="dk1"/>
                </a:solidFill>
                <a:latin typeface="Calibri"/>
                <a:ea typeface="Calibri"/>
                <a:cs typeface="Calibri"/>
                <a:sym typeface="Calibri"/>
              </a:endParaRPr>
            </a:p>
            <a:p>
              <a:pPr indent="-114300" lvl="1" marL="114300" marR="0" rtl="0" algn="l">
                <a:lnSpc>
                  <a:spcPct val="90000"/>
                </a:lnSpc>
                <a:spcBef>
                  <a:spcPts val="180"/>
                </a:spcBef>
                <a:spcAft>
                  <a:spcPts val="0"/>
                </a:spcAft>
                <a:buClr>
                  <a:schemeClr val="dk1"/>
                </a:buClr>
                <a:buSzPts val="1200"/>
                <a:buFont typeface="Trebuchet MS"/>
                <a:buChar char="•"/>
              </a:pPr>
              <a:r>
                <a:rPr b="0" i="0" lang="en-US" sz="1200" u="none" cap="none" strike="noStrike">
                  <a:solidFill>
                    <a:schemeClr val="dk1"/>
                  </a:solidFill>
                  <a:latin typeface="Trebuchet MS"/>
                  <a:ea typeface="Trebuchet MS"/>
                  <a:cs typeface="Trebuchet MS"/>
                  <a:sym typeface="Trebuchet MS"/>
                </a:rPr>
                <a:t>This boundary line separates the two classes</a:t>
              </a:r>
              <a:endParaRPr b="0" i="0" sz="1800" u="none" cap="none" strike="noStrike">
                <a:solidFill>
                  <a:schemeClr val="dk1"/>
                </a:solidFill>
                <a:latin typeface="Calibri"/>
                <a:ea typeface="Calibri"/>
                <a:cs typeface="Calibri"/>
                <a:sym typeface="Calibri"/>
              </a:endParaRPr>
            </a:p>
          </p:txBody>
        </p:sp>
        <p:sp>
          <p:nvSpPr>
            <p:cNvPr id="333" name="Google Shape;333;p38"/>
            <p:cNvSpPr/>
            <p:nvPr/>
          </p:nvSpPr>
          <p:spPr>
            <a:xfrm>
              <a:off x="0" y="983009"/>
              <a:ext cx="3094672" cy="934349"/>
            </a:xfrm>
            <a:prstGeom prst="roundRect">
              <a:avLst>
                <a:gd fmla="val 16667"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4" name="Google Shape;334;p38"/>
            <p:cNvSpPr txBox="1"/>
            <p:nvPr/>
          </p:nvSpPr>
          <p:spPr>
            <a:xfrm>
              <a:off x="45611" y="1028620"/>
              <a:ext cx="3003450" cy="843127"/>
            </a:xfrm>
            <a:prstGeom prst="rect">
              <a:avLst/>
            </a:prstGeom>
            <a:noFill/>
            <a:ln>
              <a:noFill/>
            </a:ln>
          </p:spPr>
          <p:txBody>
            <a:bodyPr anchorCtr="0" anchor="ctr" bIns="55225" lIns="110475" spcFirstLastPara="1" rIns="110475" wrap="square" tIns="55225">
              <a:noAutofit/>
            </a:bodyPr>
            <a:lstStyle/>
            <a:p>
              <a:pPr indent="0" lvl="0" marL="0" marR="0" rtl="0" algn="ctr">
                <a:lnSpc>
                  <a:spcPct val="90000"/>
                </a:lnSpc>
                <a:spcBef>
                  <a:spcPts val="0"/>
                </a:spcBef>
                <a:spcAft>
                  <a:spcPts val="0"/>
                </a:spcAft>
                <a:buClr>
                  <a:schemeClr val="lt1"/>
                </a:buClr>
                <a:buSzPts val="2900"/>
                <a:buFont typeface="Trebuchet MS"/>
                <a:buNone/>
              </a:pPr>
              <a:r>
                <a:rPr b="1" i="0" lang="en-US" sz="2900" u="none" cap="none" strike="noStrike">
                  <a:solidFill>
                    <a:schemeClr val="lt1"/>
                  </a:solidFill>
                  <a:latin typeface="Trebuchet MS"/>
                  <a:ea typeface="Trebuchet MS"/>
                  <a:cs typeface="Trebuchet MS"/>
                  <a:sym typeface="Trebuchet MS"/>
                </a:rPr>
                <a:t>Boundary line</a:t>
              </a:r>
              <a:endParaRPr b="0" i="0" sz="2900" u="none" cap="none" strike="noStrike">
                <a:solidFill>
                  <a:schemeClr val="lt1"/>
                </a:solidFill>
                <a:latin typeface="Trebuchet MS"/>
                <a:ea typeface="Trebuchet MS"/>
                <a:cs typeface="Trebuchet MS"/>
                <a:sym typeface="Trebuchet MS"/>
              </a:endParaRPr>
            </a:p>
          </p:txBody>
        </p:sp>
        <p:sp>
          <p:nvSpPr>
            <p:cNvPr id="335" name="Google Shape;335;p38"/>
            <p:cNvSpPr/>
            <p:nvPr/>
          </p:nvSpPr>
          <p:spPr>
            <a:xfrm rot="5400000">
              <a:off x="5471752" y="-319567"/>
              <a:ext cx="747479" cy="5501639"/>
            </a:xfrm>
            <a:prstGeom prst="round2SameRect">
              <a:avLst>
                <a:gd fmla="val 16667" name="adj1"/>
                <a:gd fmla="val 0" name="adj2"/>
              </a:avLst>
            </a:prstGeom>
            <a:solidFill>
              <a:srgbClr val="D1ECF7">
                <a:alpha val="89411"/>
              </a:srgbClr>
            </a:solidFill>
            <a:ln cap="rnd" cmpd="sng" w="19050">
              <a:solidFill>
                <a:srgbClr val="D1ECF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6" name="Google Shape;336;p38"/>
            <p:cNvSpPr txBox="1"/>
            <p:nvPr/>
          </p:nvSpPr>
          <p:spPr>
            <a:xfrm>
              <a:off x="3094673" y="2094001"/>
              <a:ext cx="5465150" cy="674501"/>
            </a:xfrm>
            <a:prstGeom prst="rect">
              <a:avLst/>
            </a:prstGeom>
            <a:noFill/>
            <a:ln>
              <a:noFill/>
            </a:ln>
          </p:spPr>
          <p:txBody>
            <a:bodyPr anchorCtr="0" anchor="ctr" bIns="123825" lIns="247650" spcFirstLastPara="1" rIns="247650" wrap="square" tIns="123825">
              <a:noAutofit/>
            </a:bodyPr>
            <a:lstStyle/>
            <a:p>
              <a:pPr indent="-114300" lvl="1" marL="114300" marR="0" rtl="0" algn="l">
                <a:lnSpc>
                  <a:spcPct val="90000"/>
                </a:lnSpc>
                <a:spcBef>
                  <a:spcPts val="0"/>
                </a:spcBef>
                <a:spcAft>
                  <a:spcPts val="0"/>
                </a:spcAft>
                <a:buClr>
                  <a:schemeClr val="dk1"/>
                </a:buClr>
                <a:buSzPts val="1200"/>
                <a:buFont typeface="Trebuchet MS"/>
                <a:buChar char="•"/>
              </a:pPr>
              <a:r>
                <a:rPr b="0" i="0" lang="en-US" sz="1200" u="none" cap="none" strike="noStrike">
                  <a:solidFill>
                    <a:schemeClr val="dk1"/>
                  </a:solidFill>
                  <a:latin typeface="Trebuchet MS"/>
                  <a:ea typeface="Trebuchet MS"/>
                  <a:cs typeface="Trebuchet MS"/>
                  <a:sym typeface="Trebuchet MS"/>
                </a:rPr>
                <a:t>These are the data points which are closest to the boundary. </a:t>
              </a:r>
              <a:endParaRPr b="0" i="0" sz="1800" u="none" cap="none" strike="noStrike">
                <a:solidFill>
                  <a:schemeClr val="dk1"/>
                </a:solidFill>
                <a:latin typeface="Calibri"/>
                <a:ea typeface="Calibri"/>
                <a:cs typeface="Calibri"/>
                <a:sym typeface="Calibri"/>
              </a:endParaRPr>
            </a:p>
            <a:p>
              <a:pPr indent="-114300" lvl="1" marL="114300" marR="0" rtl="0" algn="l">
                <a:lnSpc>
                  <a:spcPct val="90000"/>
                </a:lnSpc>
                <a:spcBef>
                  <a:spcPts val="180"/>
                </a:spcBef>
                <a:spcAft>
                  <a:spcPts val="0"/>
                </a:spcAft>
                <a:buClr>
                  <a:schemeClr val="dk1"/>
                </a:buClr>
                <a:buSzPts val="1200"/>
                <a:buFont typeface="Trebuchet MS"/>
                <a:buChar char="•"/>
              </a:pPr>
              <a:r>
                <a:rPr b="0" i="0" lang="en-US" sz="1200" u="none" cap="none" strike="noStrike">
                  <a:solidFill>
                    <a:schemeClr val="dk1"/>
                  </a:solidFill>
                  <a:latin typeface="Trebuchet MS"/>
                  <a:ea typeface="Trebuchet MS"/>
                  <a:cs typeface="Trebuchet MS"/>
                  <a:sym typeface="Trebuchet MS"/>
                </a:rPr>
                <a:t>The distance of the points is minimum or least.</a:t>
              </a:r>
              <a:endParaRPr b="0" i="0" sz="1800" u="none" cap="none" strike="noStrike">
                <a:solidFill>
                  <a:schemeClr val="dk1"/>
                </a:solidFill>
                <a:latin typeface="Calibri"/>
                <a:ea typeface="Calibri"/>
                <a:cs typeface="Calibri"/>
                <a:sym typeface="Calibri"/>
              </a:endParaRPr>
            </a:p>
          </p:txBody>
        </p:sp>
        <p:sp>
          <p:nvSpPr>
            <p:cNvPr id="337" name="Google Shape;337;p38"/>
            <p:cNvSpPr/>
            <p:nvPr/>
          </p:nvSpPr>
          <p:spPr>
            <a:xfrm>
              <a:off x="0" y="1964077"/>
              <a:ext cx="3094672" cy="934349"/>
            </a:xfrm>
            <a:prstGeom prst="roundRect">
              <a:avLst>
                <a:gd fmla="val 16667"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38" name="Google Shape;338;p38"/>
            <p:cNvSpPr txBox="1"/>
            <p:nvPr/>
          </p:nvSpPr>
          <p:spPr>
            <a:xfrm>
              <a:off x="45611" y="2009688"/>
              <a:ext cx="3003450" cy="843127"/>
            </a:xfrm>
            <a:prstGeom prst="rect">
              <a:avLst/>
            </a:prstGeom>
            <a:noFill/>
            <a:ln>
              <a:noFill/>
            </a:ln>
          </p:spPr>
          <p:txBody>
            <a:bodyPr anchorCtr="0" anchor="ctr" bIns="55225" lIns="110475" spcFirstLastPara="1" rIns="110475" wrap="square" tIns="55225">
              <a:noAutofit/>
            </a:bodyPr>
            <a:lstStyle/>
            <a:p>
              <a:pPr indent="0" lvl="0" marL="0" marR="0" rtl="0" algn="ctr">
                <a:lnSpc>
                  <a:spcPct val="90000"/>
                </a:lnSpc>
                <a:spcBef>
                  <a:spcPts val="0"/>
                </a:spcBef>
                <a:spcAft>
                  <a:spcPts val="0"/>
                </a:spcAft>
                <a:buClr>
                  <a:schemeClr val="lt1"/>
                </a:buClr>
                <a:buSzPts val="2900"/>
                <a:buFont typeface="Trebuchet MS"/>
                <a:buNone/>
              </a:pPr>
              <a:r>
                <a:rPr b="1" i="0" lang="en-US" sz="2900" u="none" cap="none" strike="noStrike">
                  <a:solidFill>
                    <a:schemeClr val="lt1"/>
                  </a:solidFill>
                  <a:latin typeface="Trebuchet MS"/>
                  <a:ea typeface="Trebuchet MS"/>
                  <a:cs typeface="Trebuchet MS"/>
                  <a:sym typeface="Trebuchet MS"/>
                </a:rPr>
                <a:t>Support vectors</a:t>
              </a:r>
              <a:endParaRPr b="0" i="0" sz="2900" u="none" cap="none" strike="noStrike">
                <a:solidFill>
                  <a:schemeClr val="lt1"/>
                </a:solidFill>
                <a:latin typeface="Trebuchet MS"/>
                <a:ea typeface="Trebuchet MS"/>
                <a:cs typeface="Trebuchet MS"/>
                <a:sym typeface="Trebuchet MS"/>
              </a:endParaRPr>
            </a:p>
          </p:txBody>
        </p:sp>
        <p:sp>
          <p:nvSpPr>
            <p:cNvPr id="339" name="Google Shape;339;p38"/>
            <p:cNvSpPr/>
            <p:nvPr/>
          </p:nvSpPr>
          <p:spPr>
            <a:xfrm rot="5400000">
              <a:off x="5471752" y="661499"/>
              <a:ext cx="747479" cy="5501639"/>
            </a:xfrm>
            <a:prstGeom prst="round2SameRect">
              <a:avLst>
                <a:gd fmla="val 16667" name="adj1"/>
                <a:gd fmla="val 0" name="adj2"/>
              </a:avLst>
            </a:prstGeom>
            <a:solidFill>
              <a:srgbClr val="D1ECF7">
                <a:alpha val="89411"/>
              </a:srgbClr>
            </a:solidFill>
            <a:ln cap="rnd" cmpd="sng" w="19050">
              <a:solidFill>
                <a:srgbClr val="D1ECF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0" name="Google Shape;340;p38"/>
            <p:cNvSpPr txBox="1"/>
            <p:nvPr/>
          </p:nvSpPr>
          <p:spPr>
            <a:xfrm>
              <a:off x="3094673" y="3075068"/>
              <a:ext cx="5465150" cy="674501"/>
            </a:xfrm>
            <a:prstGeom prst="rect">
              <a:avLst/>
            </a:prstGeom>
            <a:noFill/>
            <a:ln>
              <a:noFill/>
            </a:ln>
          </p:spPr>
          <p:txBody>
            <a:bodyPr anchorCtr="0" anchor="ctr" bIns="123825" lIns="247650" spcFirstLastPara="1" rIns="247650" wrap="square" tIns="123825">
              <a:noAutofit/>
            </a:bodyPr>
            <a:lstStyle/>
            <a:p>
              <a:pPr indent="-114300" lvl="1" marL="114300" marR="0" rtl="0" algn="l">
                <a:lnSpc>
                  <a:spcPct val="90000"/>
                </a:lnSpc>
                <a:spcBef>
                  <a:spcPts val="0"/>
                </a:spcBef>
                <a:spcAft>
                  <a:spcPts val="0"/>
                </a:spcAft>
                <a:buClr>
                  <a:schemeClr val="dk1"/>
                </a:buClr>
                <a:buSzPts val="1200"/>
                <a:buFont typeface="Trebuchet MS"/>
                <a:buChar char="•"/>
              </a:pPr>
              <a:r>
                <a:rPr b="0" i="0" lang="en-US" sz="1200" u="none" cap="none" strike="noStrike">
                  <a:solidFill>
                    <a:schemeClr val="dk1"/>
                  </a:solidFill>
                  <a:latin typeface="Trebuchet MS"/>
                  <a:ea typeface="Trebuchet MS"/>
                  <a:cs typeface="Trebuchet MS"/>
                  <a:sym typeface="Trebuchet MS"/>
                </a:rPr>
                <a:t>The function used to map a lower dimensional data into a higher dimensional data.</a:t>
              </a:r>
              <a:endParaRPr b="0" i="0" sz="1200" u="none" cap="none" strike="noStrike">
                <a:solidFill>
                  <a:schemeClr val="dk1"/>
                </a:solidFill>
                <a:latin typeface="Trebuchet MS"/>
                <a:ea typeface="Trebuchet MS"/>
                <a:cs typeface="Trebuchet MS"/>
                <a:sym typeface="Trebuchet MS"/>
              </a:endParaRPr>
            </a:p>
          </p:txBody>
        </p:sp>
        <p:sp>
          <p:nvSpPr>
            <p:cNvPr id="341" name="Google Shape;341;p38"/>
            <p:cNvSpPr/>
            <p:nvPr/>
          </p:nvSpPr>
          <p:spPr>
            <a:xfrm>
              <a:off x="0" y="2945144"/>
              <a:ext cx="3094672" cy="934349"/>
            </a:xfrm>
            <a:prstGeom prst="roundRect">
              <a:avLst>
                <a:gd fmla="val 16667"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342" name="Google Shape;342;p38"/>
            <p:cNvSpPr txBox="1"/>
            <p:nvPr/>
          </p:nvSpPr>
          <p:spPr>
            <a:xfrm>
              <a:off x="45611" y="2990755"/>
              <a:ext cx="3003450" cy="843127"/>
            </a:xfrm>
            <a:prstGeom prst="rect">
              <a:avLst/>
            </a:prstGeom>
            <a:noFill/>
            <a:ln>
              <a:noFill/>
            </a:ln>
          </p:spPr>
          <p:txBody>
            <a:bodyPr anchorCtr="0" anchor="ctr" bIns="55225" lIns="110475" spcFirstLastPara="1" rIns="110475" wrap="square" tIns="55225">
              <a:noAutofit/>
            </a:bodyPr>
            <a:lstStyle/>
            <a:p>
              <a:pPr indent="0" lvl="0" marL="0" marR="0" rtl="0" algn="ctr">
                <a:lnSpc>
                  <a:spcPct val="90000"/>
                </a:lnSpc>
                <a:spcBef>
                  <a:spcPts val="0"/>
                </a:spcBef>
                <a:spcAft>
                  <a:spcPts val="0"/>
                </a:spcAft>
                <a:buClr>
                  <a:schemeClr val="lt1"/>
                </a:buClr>
                <a:buSzPts val="2900"/>
                <a:buFont typeface="Trebuchet MS"/>
                <a:buNone/>
              </a:pPr>
              <a:r>
                <a:rPr b="1" i="0" lang="en-US" sz="2900" u="none" cap="none" strike="noStrike">
                  <a:solidFill>
                    <a:schemeClr val="lt1"/>
                  </a:solidFill>
                  <a:latin typeface="Trebuchet MS"/>
                  <a:ea typeface="Trebuchet MS"/>
                  <a:cs typeface="Trebuchet MS"/>
                  <a:sym typeface="Trebuchet MS"/>
                </a:rPr>
                <a:t>Kernel</a:t>
              </a:r>
              <a:endParaRPr b="0" i="0" sz="2900" u="none" cap="none" strike="noStrike">
                <a:solidFill>
                  <a:schemeClr val="lt1"/>
                </a:solidFill>
                <a:latin typeface="Trebuchet MS"/>
                <a:ea typeface="Trebuchet MS"/>
                <a:cs typeface="Trebuchet MS"/>
                <a:sym typeface="Trebuchet M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6" name="Shape 346"/>
        <p:cNvGrpSpPr/>
        <p:nvPr/>
      </p:nvGrpSpPr>
      <p:grpSpPr>
        <a:xfrm>
          <a:off x="0" y="0"/>
          <a:ext cx="0" cy="0"/>
          <a:chOff x="0" y="0"/>
          <a:chExt cx="0" cy="0"/>
        </a:xfrm>
      </p:grpSpPr>
      <p:sp>
        <p:nvSpPr>
          <p:cNvPr id="347" name="Google Shape;347;p39"/>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pic>
        <p:nvPicPr>
          <p:cNvPr id="348" name="Google Shape;348;p39"/>
          <p:cNvPicPr preferRelativeResize="0"/>
          <p:nvPr/>
        </p:nvPicPr>
        <p:blipFill rotWithShape="1">
          <a:blip r:embed="rId3">
            <a:alphaModFix/>
          </a:blip>
          <a:srcRect b="0" l="0" r="0" t="0"/>
          <a:stretch/>
        </p:blipFill>
        <p:spPr>
          <a:xfrm>
            <a:off x="154506" y="1460500"/>
            <a:ext cx="11097694" cy="4943696"/>
          </a:xfrm>
          <a:prstGeom prst="rect">
            <a:avLst/>
          </a:prstGeom>
          <a:noFill/>
          <a:ln>
            <a:noFill/>
          </a:ln>
        </p:spPr>
      </p:pic>
      <p:sp>
        <p:nvSpPr>
          <p:cNvPr id="349" name="Google Shape;349;p39"/>
          <p:cNvSpPr txBox="1"/>
          <p:nvPr/>
        </p:nvSpPr>
        <p:spPr>
          <a:xfrm>
            <a:off x="587022" y="61362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FFFF"/>
              </a:buClr>
              <a:buSzPts val="1800"/>
              <a:buFont typeface="Calibri"/>
              <a:buNone/>
            </a:pPr>
            <a:r>
              <a:rPr b="0" i="0" lang="en-US" sz="1800" u="none" cap="none" strike="noStrike">
                <a:solidFill>
                  <a:srgbClr val="00FFFF"/>
                </a:solidFill>
                <a:latin typeface="Calibri"/>
                <a:ea typeface="Calibri"/>
                <a:cs typeface="Calibri"/>
                <a:sym typeface="Calibri"/>
              </a:rPr>
              <a:t>Simple Linear regression and SVR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3" name="Shape 353"/>
        <p:cNvGrpSpPr/>
        <p:nvPr/>
      </p:nvGrpSpPr>
      <p:grpSpPr>
        <a:xfrm>
          <a:off x="0" y="0"/>
          <a:ext cx="0" cy="0"/>
          <a:chOff x="0" y="0"/>
          <a:chExt cx="0" cy="0"/>
        </a:xfrm>
      </p:grpSpPr>
      <p:sp>
        <p:nvSpPr>
          <p:cNvPr id="354" name="Google Shape;354;p40"/>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55" name="Google Shape;355;p40"/>
          <p:cNvSpPr txBox="1"/>
          <p:nvPr/>
        </p:nvSpPr>
        <p:spPr>
          <a:xfrm>
            <a:off x="587022" y="613625"/>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FFFF"/>
              </a:buClr>
              <a:buSzPts val="1800"/>
              <a:buFont typeface="Calibri"/>
              <a:buNone/>
            </a:pPr>
            <a:r>
              <a:rPr b="0" i="0" lang="en-US" sz="1800" u="none" cap="none" strike="noStrike">
                <a:solidFill>
                  <a:srgbClr val="00FFFF"/>
                </a:solidFill>
                <a:latin typeface="Calibri"/>
                <a:ea typeface="Calibri"/>
                <a:cs typeface="Calibri"/>
                <a:sym typeface="Calibri"/>
              </a:rPr>
              <a:t>SVR</a:t>
            </a:r>
            <a:endParaRPr/>
          </a:p>
        </p:txBody>
      </p:sp>
      <p:pic>
        <p:nvPicPr>
          <p:cNvPr descr="Support Vector Regression" id="356" name="Google Shape;356;p40"/>
          <p:cNvPicPr preferRelativeResize="0"/>
          <p:nvPr/>
        </p:nvPicPr>
        <p:blipFill rotWithShape="1">
          <a:blip r:embed="rId3">
            <a:alphaModFix/>
          </a:blip>
          <a:srcRect b="0" l="0" r="0" t="0"/>
          <a:stretch/>
        </p:blipFill>
        <p:spPr>
          <a:xfrm>
            <a:off x="116375" y="1311751"/>
            <a:ext cx="8344441" cy="485650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 name="Shape 360"/>
        <p:cNvGrpSpPr/>
        <p:nvPr/>
      </p:nvGrpSpPr>
      <p:grpSpPr>
        <a:xfrm>
          <a:off x="0" y="0"/>
          <a:ext cx="0" cy="0"/>
          <a:chOff x="0" y="0"/>
          <a:chExt cx="0" cy="0"/>
        </a:xfrm>
      </p:grpSpPr>
      <p:sp>
        <p:nvSpPr>
          <p:cNvPr id="361" name="Google Shape;361;p41"/>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SVR equation</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Assuming that equation of hyperplane is </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                                    y= wx+b</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Where, </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y is the dependent variable</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x is the input feature</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w is the weight (slope) of the hyperplane, which SVR tries to learn during training.</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b is the bias (intercept) of the hyperplane, which is also learned during training.</a:t>
            </a:r>
            <a:endParaRPr/>
          </a:p>
          <a:p>
            <a:pPr indent="-50800" lvl="0" marL="2286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 name="Shape 96"/>
        <p:cNvGrpSpPr/>
        <p:nvPr/>
      </p:nvGrpSpPr>
      <p:grpSpPr>
        <a:xfrm>
          <a:off x="0" y="0"/>
          <a:ext cx="0" cy="0"/>
          <a:chOff x="0" y="0"/>
          <a:chExt cx="0" cy="0"/>
        </a:xfrm>
      </p:grpSpPr>
      <p:sp>
        <p:nvSpPr>
          <p:cNvPr id="97" name="Google Shape;97;p15"/>
          <p:cNvSpPr txBox="1"/>
          <p:nvPr/>
        </p:nvSpPr>
        <p:spPr>
          <a:xfrm>
            <a:off x="305970" y="157998"/>
            <a:ext cx="11359663" cy="4777702"/>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0"/>
              </a:spcBef>
              <a:spcAft>
                <a:spcPts val="0"/>
              </a:spcAft>
              <a:buClr>
                <a:srgbClr val="00B050"/>
              </a:buClr>
              <a:buSzPts val="2000"/>
              <a:buFont typeface="Arial"/>
              <a:buNone/>
            </a:pPr>
            <a:r>
              <a:rPr b="0" i="0" lang="en-US" sz="2800" u="sng" cap="none" strike="noStrike">
                <a:solidFill>
                  <a:srgbClr val="00B050"/>
                </a:solidFill>
                <a:latin typeface="Calibri"/>
                <a:ea typeface="Calibri"/>
                <a:cs typeface="Calibri"/>
                <a:sym typeface="Calibri"/>
              </a:rPr>
              <a:t> Supervised Machine Learning</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sng" cap="none" strike="noStrike">
              <a:solidFill>
                <a:srgbClr val="00B050"/>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sng" cap="none" strike="noStrike">
              <a:solidFill>
                <a:srgbClr val="00B050"/>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2000"/>
              <a:buFont typeface="Arial"/>
              <a:buNone/>
            </a:pPr>
            <a:r>
              <a:t/>
            </a:r>
            <a:endParaRPr b="0" i="0" sz="2800" u="none" cap="none" strike="noStrike">
              <a:solidFill>
                <a:srgbClr val="F2F2F2"/>
              </a:solidFill>
              <a:latin typeface="Calibri"/>
              <a:ea typeface="Calibri"/>
              <a:cs typeface="Calibri"/>
              <a:sym typeface="Calibri"/>
            </a:endParaRPr>
          </a:p>
        </p:txBody>
      </p:sp>
      <p:sp>
        <p:nvSpPr>
          <p:cNvPr id="98" name="Google Shape;98;p15"/>
          <p:cNvSpPr/>
          <p:nvPr/>
        </p:nvSpPr>
        <p:spPr>
          <a:xfrm>
            <a:off x="4578626" y="543632"/>
            <a:ext cx="3034747" cy="530089"/>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Supervised Machine Learning</a:t>
            </a:r>
            <a:endParaRPr b="0" i="0" sz="1800" u="none" cap="none" strike="noStrike">
              <a:solidFill>
                <a:schemeClr val="lt1"/>
              </a:solidFill>
              <a:latin typeface="Calibri"/>
              <a:ea typeface="Calibri"/>
              <a:cs typeface="Calibri"/>
              <a:sym typeface="Calibri"/>
            </a:endParaRPr>
          </a:p>
        </p:txBody>
      </p:sp>
      <p:cxnSp>
        <p:nvCxnSpPr>
          <p:cNvPr id="99" name="Google Shape;99;p15"/>
          <p:cNvCxnSpPr/>
          <p:nvPr/>
        </p:nvCxnSpPr>
        <p:spPr>
          <a:xfrm flipH="1">
            <a:off x="4046094" y="1088473"/>
            <a:ext cx="1497495" cy="742121"/>
          </a:xfrm>
          <a:prstGeom prst="straightConnector1">
            <a:avLst/>
          </a:prstGeom>
          <a:noFill/>
          <a:ln cap="flat" cmpd="sng" w="9525">
            <a:solidFill>
              <a:schemeClr val="accent1"/>
            </a:solidFill>
            <a:prstDash val="solid"/>
            <a:miter lim="800000"/>
            <a:headEnd len="sm" w="sm" type="none"/>
            <a:tailEnd len="med" w="med" type="triangle"/>
          </a:ln>
        </p:spPr>
      </p:cxnSp>
      <p:cxnSp>
        <p:nvCxnSpPr>
          <p:cNvPr id="100" name="Google Shape;100;p15"/>
          <p:cNvCxnSpPr/>
          <p:nvPr/>
        </p:nvCxnSpPr>
        <p:spPr>
          <a:xfrm>
            <a:off x="5599194" y="1092804"/>
            <a:ext cx="2417857" cy="725845"/>
          </a:xfrm>
          <a:prstGeom prst="straightConnector1">
            <a:avLst/>
          </a:prstGeom>
          <a:noFill/>
          <a:ln cap="flat" cmpd="sng" w="9525">
            <a:solidFill>
              <a:schemeClr val="accent1"/>
            </a:solidFill>
            <a:prstDash val="solid"/>
            <a:miter lim="800000"/>
            <a:headEnd len="sm" w="sm" type="none"/>
            <a:tailEnd len="med" w="med" type="triangle"/>
          </a:ln>
        </p:spPr>
      </p:cxnSp>
      <p:sp>
        <p:nvSpPr>
          <p:cNvPr id="101" name="Google Shape;101;p15"/>
          <p:cNvSpPr/>
          <p:nvPr/>
        </p:nvSpPr>
        <p:spPr>
          <a:xfrm>
            <a:off x="2455834" y="1843336"/>
            <a:ext cx="3034747" cy="530089"/>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Regression</a:t>
            </a:r>
            <a:endParaRPr b="0" i="0" sz="1800" u="none" cap="none" strike="noStrike">
              <a:solidFill>
                <a:schemeClr val="lt1"/>
              </a:solidFill>
              <a:latin typeface="Calibri"/>
              <a:ea typeface="Calibri"/>
              <a:cs typeface="Calibri"/>
              <a:sym typeface="Calibri"/>
            </a:endParaRPr>
          </a:p>
        </p:txBody>
      </p:sp>
      <p:sp>
        <p:nvSpPr>
          <p:cNvPr id="102" name="Google Shape;102;p15"/>
          <p:cNvSpPr/>
          <p:nvPr/>
        </p:nvSpPr>
        <p:spPr>
          <a:xfrm>
            <a:off x="6977192" y="1857295"/>
            <a:ext cx="3034747" cy="530089"/>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Classification</a:t>
            </a:r>
            <a:endParaRPr b="0" i="0" sz="1800" u="none" cap="none" strike="noStrike">
              <a:solidFill>
                <a:schemeClr val="lt1"/>
              </a:solidFill>
              <a:latin typeface="Calibri"/>
              <a:ea typeface="Calibri"/>
              <a:cs typeface="Calibri"/>
              <a:sym typeface="Calibri"/>
            </a:endParaRPr>
          </a:p>
        </p:txBody>
      </p:sp>
      <p:cxnSp>
        <p:nvCxnSpPr>
          <p:cNvPr id="103" name="Google Shape;103;p15"/>
          <p:cNvCxnSpPr/>
          <p:nvPr/>
        </p:nvCxnSpPr>
        <p:spPr>
          <a:xfrm flipH="1">
            <a:off x="2900795" y="2373425"/>
            <a:ext cx="34774" cy="4265039"/>
          </a:xfrm>
          <a:prstGeom prst="straightConnector1">
            <a:avLst/>
          </a:prstGeom>
          <a:noFill/>
          <a:ln cap="flat" cmpd="sng" w="9525">
            <a:solidFill>
              <a:schemeClr val="accent1"/>
            </a:solidFill>
            <a:prstDash val="solid"/>
            <a:miter lim="800000"/>
            <a:headEnd len="sm" w="sm" type="none"/>
            <a:tailEnd len="sm" w="sm" type="none"/>
          </a:ln>
        </p:spPr>
      </p:cxnSp>
      <p:cxnSp>
        <p:nvCxnSpPr>
          <p:cNvPr id="104" name="Google Shape;104;p15"/>
          <p:cNvCxnSpPr/>
          <p:nvPr/>
        </p:nvCxnSpPr>
        <p:spPr>
          <a:xfrm>
            <a:off x="2915477" y="2604568"/>
            <a:ext cx="59634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5" name="Google Shape;105;p15"/>
          <p:cNvCxnSpPr/>
          <p:nvPr/>
        </p:nvCxnSpPr>
        <p:spPr>
          <a:xfrm>
            <a:off x="2937217" y="3170556"/>
            <a:ext cx="59634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6" name="Google Shape;106;p15"/>
          <p:cNvCxnSpPr/>
          <p:nvPr/>
        </p:nvCxnSpPr>
        <p:spPr>
          <a:xfrm>
            <a:off x="2937217" y="3640563"/>
            <a:ext cx="59634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7" name="Google Shape;107;p15"/>
          <p:cNvCxnSpPr/>
          <p:nvPr/>
        </p:nvCxnSpPr>
        <p:spPr>
          <a:xfrm>
            <a:off x="2937217" y="4298090"/>
            <a:ext cx="596347" cy="0"/>
          </a:xfrm>
          <a:prstGeom prst="straightConnector1">
            <a:avLst/>
          </a:prstGeom>
          <a:noFill/>
          <a:ln cap="flat" cmpd="sng" w="9525">
            <a:solidFill>
              <a:schemeClr val="accent1"/>
            </a:solidFill>
            <a:prstDash val="solid"/>
            <a:miter lim="800000"/>
            <a:headEnd len="sm" w="sm" type="none"/>
            <a:tailEnd len="med" w="med" type="triangle"/>
          </a:ln>
        </p:spPr>
      </p:cxnSp>
      <p:sp>
        <p:nvSpPr>
          <p:cNvPr id="108" name="Google Shape;108;p15"/>
          <p:cNvSpPr/>
          <p:nvPr/>
        </p:nvSpPr>
        <p:spPr>
          <a:xfrm>
            <a:off x="3512203" y="2431260"/>
            <a:ext cx="2031764" cy="397568"/>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Simple Linear</a:t>
            </a:r>
            <a:endParaRPr b="0" i="0" sz="1800" u="none" cap="none" strike="noStrike">
              <a:solidFill>
                <a:schemeClr val="lt1"/>
              </a:solidFill>
              <a:latin typeface="Calibri"/>
              <a:ea typeface="Calibri"/>
              <a:cs typeface="Calibri"/>
              <a:sym typeface="Calibri"/>
            </a:endParaRPr>
          </a:p>
        </p:txBody>
      </p:sp>
      <p:sp>
        <p:nvSpPr>
          <p:cNvPr id="109" name="Google Shape;109;p15"/>
          <p:cNvSpPr/>
          <p:nvPr/>
        </p:nvSpPr>
        <p:spPr>
          <a:xfrm>
            <a:off x="3497521" y="2974091"/>
            <a:ext cx="2031764" cy="397568"/>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Multiple Linear</a:t>
            </a:r>
            <a:endParaRPr b="0" i="0" sz="1800" u="none" cap="none" strike="noStrike">
              <a:solidFill>
                <a:schemeClr val="lt1"/>
              </a:solidFill>
              <a:latin typeface="Calibri"/>
              <a:ea typeface="Calibri"/>
              <a:cs typeface="Calibri"/>
              <a:sym typeface="Calibri"/>
            </a:endParaRPr>
          </a:p>
        </p:txBody>
      </p:sp>
      <p:sp>
        <p:nvSpPr>
          <p:cNvPr id="110" name="Google Shape;110;p15"/>
          <p:cNvSpPr/>
          <p:nvPr/>
        </p:nvSpPr>
        <p:spPr>
          <a:xfrm>
            <a:off x="3512203" y="3455778"/>
            <a:ext cx="2031764" cy="397568"/>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Polynomial</a:t>
            </a:r>
            <a:endParaRPr b="0" i="0" sz="1800" u="none" cap="none" strike="noStrike">
              <a:solidFill>
                <a:schemeClr val="lt1"/>
              </a:solidFill>
              <a:latin typeface="Calibri"/>
              <a:ea typeface="Calibri"/>
              <a:cs typeface="Calibri"/>
              <a:sym typeface="Calibri"/>
            </a:endParaRPr>
          </a:p>
        </p:txBody>
      </p:sp>
      <p:sp>
        <p:nvSpPr>
          <p:cNvPr id="111" name="Google Shape;111;p15"/>
          <p:cNvSpPr/>
          <p:nvPr/>
        </p:nvSpPr>
        <p:spPr>
          <a:xfrm>
            <a:off x="3556819" y="4099306"/>
            <a:ext cx="2031764" cy="397568"/>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Ridge Regression</a:t>
            </a:r>
            <a:endParaRPr b="0" i="0" sz="1800" u="none" cap="none" strike="noStrike">
              <a:solidFill>
                <a:schemeClr val="lt1"/>
              </a:solidFill>
              <a:latin typeface="Calibri"/>
              <a:ea typeface="Calibri"/>
              <a:cs typeface="Calibri"/>
              <a:sym typeface="Calibri"/>
            </a:endParaRPr>
          </a:p>
        </p:txBody>
      </p:sp>
      <p:cxnSp>
        <p:nvCxnSpPr>
          <p:cNvPr id="112" name="Google Shape;112;p15"/>
          <p:cNvCxnSpPr/>
          <p:nvPr/>
        </p:nvCxnSpPr>
        <p:spPr>
          <a:xfrm>
            <a:off x="2915477" y="4807491"/>
            <a:ext cx="596347" cy="0"/>
          </a:xfrm>
          <a:prstGeom prst="straightConnector1">
            <a:avLst/>
          </a:prstGeom>
          <a:noFill/>
          <a:ln cap="flat" cmpd="sng" w="9525">
            <a:solidFill>
              <a:schemeClr val="accent1"/>
            </a:solidFill>
            <a:prstDash val="solid"/>
            <a:miter lim="800000"/>
            <a:headEnd len="sm" w="sm" type="none"/>
            <a:tailEnd len="med" w="med" type="triangle"/>
          </a:ln>
        </p:spPr>
      </p:cxnSp>
      <p:sp>
        <p:nvSpPr>
          <p:cNvPr id="113" name="Google Shape;113;p15"/>
          <p:cNvSpPr/>
          <p:nvPr/>
        </p:nvSpPr>
        <p:spPr>
          <a:xfrm>
            <a:off x="3489438" y="4596667"/>
            <a:ext cx="2031764" cy="397568"/>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Lasso Regression</a:t>
            </a:r>
            <a:endParaRPr b="0" i="0" sz="1800" u="none" cap="none" strike="noStrike">
              <a:solidFill>
                <a:schemeClr val="lt1"/>
              </a:solidFill>
              <a:latin typeface="Calibri"/>
              <a:ea typeface="Calibri"/>
              <a:cs typeface="Calibri"/>
              <a:sym typeface="Calibri"/>
            </a:endParaRPr>
          </a:p>
        </p:txBody>
      </p:sp>
      <p:cxnSp>
        <p:nvCxnSpPr>
          <p:cNvPr id="114" name="Google Shape;114;p15"/>
          <p:cNvCxnSpPr/>
          <p:nvPr/>
        </p:nvCxnSpPr>
        <p:spPr>
          <a:xfrm>
            <a:off x="7940696" y="2455803"/>
            <a:ext cx="0" cy="2089693"/>
          </a:xfrm>
          <a:prstGeom prst="straightConnector1">
            <a:avLst/>
          </a:prstGeom>
          <a:noFill/>
          <a:ln cap="flat" cmpd="sng" w="9525">
            <a:solidFill>
              <a:schemeClr val="accent1"/>
            </a:solidFill>
            <a:prstDash val="solid"/>
            <a:miter lim="800000"/>
            <a:headEnd len="sm" w="sm" type="none"/>
            <a:tailEnd len="sm" w="sm" type="none"/>
          </a:ln>
        </p:spPr>
      </p:cxnSp>
      <p:sp>
        <p:nvSpPr>
          <p:cNvPr id="115" name="Google Shape;115;p15"/>
          <p:cNvSpPr/>
          <p:nvPr/>
        </p:nvSpPr>
        <p:spPr>
          <a:xfrm>
            <a:off x="8554245" y="2391060"/>
            <a:ext cx="2031764" cy="397568"/>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Logistic Regression</a:t>
            </a:r>
            <a:endParaRPr b="0" i="0" sz="1800" u="none" cap="none" strike="noStrike">
              <a:solidFill>
                <a:schemeClr val="lt1"/>
              </a:solidFill>
              <a:latin typeface="Calibri"/>
              <a:ea typeface="Calibri"/>
              <a:cs typeface="Calibri"/>
              <a:sym typeface="Calibri"/>
            </a:endParaRPr>
          </a:p>
        </p:txBody>
      </p:sp>
      <p:sp>
        <p:nvSpPr>
          <p:cNvPr id="116" name="Google Shape;116;p15"/>
          <p:cNvSpPr/>
          <p:nvPr/>
        </p:nvSpPr>
        <p:spPr>
          <a:xfrm>
            <a:off x="8502648" y="2921014"/>
            <a:ext cx="2098699" cy="493685"/>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Decision Tree </a:t>
            </a:r>
            <a:endParaRPr b="0" i="0" sz="1800" u="none" cap="none" strike="noStrike">
              <a:solidFill>
                <a:schemeClr val="lt1"/>
              </a:solidFill>
              <a:latin typeface="Calibri"/>
              <a:ea typeface="Calibri"/>
              <a:cs typeface="Calibri"/>
              <a:sym typeface="Calibri"/>
            </a:endParaRPr>
          </a:p>
        </p:txBody>
      </p:sp>
      <p:cxnSp>
        <p:nvCxnSpPr>
          <p:cNvPr id="117" name="Google Shape;117;p15"/>
          <p:cNvCxnSpPr/>
          <p:nvPr/>
        </p:nvCxnSpPr>
        <p:spPr>
          <a:xfrm>
            <a:off x="7940696" y="2571021"/>
            <a:ext cx="59634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18" name="Google Shape;118;p15"/>
          <p:cNvCxnSpPr/>
          <p:nvPr/>
        </p:nvCxnSpPr>
        <p:spPr>
          <a:xfrm>
            <a:off x="7898218" y="3141620"/>
            <a:ext cx="596347" cy="0"/>
          </a:xfrm>
          <a:prstGeom prst="straightConnector1">
            <a:avLst/>
          </a:prstGeom>
          <a:noFill/>
          <a:ln cap="flat" cmpd="sng" w="9525">
            <a:solidFill>
              <a:schemeClr val="accent1"/>
            </a:solidFill>
            <a:prstDash val="solid"/>
            <a:miter lim="800000"/>
            <a:headEnd len="sm" w="sm" type="none"/>
            <a:tailEnd len="med" w="med" type="triangle"/>
          </a:ln>
        </p:spPr>
      </p:cxnSp>
      <p:sp>
        <p:nvSpPr>
          <p:cNvPr id="119" name="Google Shape;119;p15"/>
          <p:cNvSpPr/>
          <p:nvPr/>
        </p:nvSpPr>
        <p:spPr>
          <a:xfrm>
            <a:off x="8511244" y="3643395"/>
            <a:ext cx="2081505" cy="48093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Random Forest</a:t>
            </a:r>
            <a:endParaRPr b="0" i="0" sz="1800" u="none" cap="none" strike="noStrike">
              <a:solidFill>
                <a:schemeClr val="lt1"/>
              </a:solidFill>
              <a:latin typeface="Calibri"/>
              <a:ea typeface="Calibri"/>
              <a:cs typeface="Calibri"/>
              <a:sym typeface="Calibri"/>
            </a:endParaRPr>
          </a:p>
        </p:txBody>
      </p:sp>
      <p:sp>
        <p:nvSpPr>
          <p:cNvPr id="120" name="Google Shape;120;p15"/>
          <p:cNvSpPr/>
          <p:nvPr/>
        </p:nvSpPr>
        <p:spPr>
          <a:xfrm>
            <a:off x="8494565" y="4298090"/>
            <a:ext cx="2081505" cy="48093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Support Vector Machine</a:t>
            </a:r>
            <a:endParaRPr b="0" i="0" sz="1800" u="none" cap="none" strike="noStrike">
              <a:solidFill>
                <a:schemeClr val="lt1"/>
              </a:solidFill>
              <a:latin typeface="Calibri"/>
              <a:ea typeface="Calibri"/>
              <a:cs typeface="Calibri"/>
              <a:sym typeface="Calibri"/>
            </a:endParaRPr>
          </a:p>
        </p:txBody>
      </p:sp>
      <p:cxnSp>
        <p:nvCxnSpPr>
          <p:cNvPr id="121" name="Google Shape;121;p15"/>
          <p:cNvCxnSpPr/>
          <p:nvPr/>
        </p:nvCxnSpPr>
        <p:spPr>
          <a:xfrm>
            <a:off x="7940695" y="3764967"/>
            <a:ext cx="59634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22" name="Google Shape;122;p15"/>
          <p:cNvCxnSpPr/>
          <p:nvPr/>
        </p:nvCxnSpPr>
        <p:spPr>
          <a:xfrm>
            <a:off x="7940695" y="4527274"/>
            <a:ext cx="596347" cy="0"/>
          </a:xfrm>
          <a:prstGeom prst="straightConnector1">
            <a:avLst/>
          </a:prstGeom>
          <a:noFill/>
          <a:ln cap="flat" cmpd="sng" w="9525">
            <a:solidFill>
              <a:schemeClr val="accent1"/>
            </a:solidFill>
            <a:prstDash val="solid"/>
            <a:miter lim="800000"/>
            <a:headEnd len="sm" w="sm" type="none"/>
            <a:tailEnd len="med" w="med" type="triangle"/>
          </a:ln>
        </p:spPr>
      </p:cxnSp>
      <p:sp>
        <p:nvSpPr>
          <p:cNvPr id="123" name="Google Shape;123;p15"/>
          <p:cNvSpPr/>
          <p:nvPr/>
        </p:nvSpPr>
        <p:spPr>
          <a:xfrm>
            <a:off x="3489438" y="5132165"/>
            <a:ext cx="2098699" cy="493685"/>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Decision Tree </a:t>
            </a:r>
            <a:endParaRPr b="0" i="0" sz="1800" u="none" cap="none" strike="noStrike">
              <a:solidFill>
                <a:schemeClr val="lt1"/>
              </a:solidFill>
              <a:latin typeface="Calibri"/>
              <a:ea typeface="Calibri"/>
              <a:cs typeface="Calibri"/>
              <a:sym typeface="Calibri"/>
            </a:endParaRPr>
          </a:p>
        </p:txBody>
      </p:sp>
      <p:sp>
        <p:nvSpPr>
          <p:cNvPr id="124" name="Google Shape;124;p15"/>
          <p:cNvSpPr/>
          <p:nvPr/>
        </p:nvSpPr>
        <p:spPr>
          <a:xfrm>
            <a:off x="3517689" y="5772826"/>
            <a:ext cx="2081505" cy="48093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Random Forest</a:t>
            </a:r>
            <a:endParaRPr b="0" i="0" sz="1800" u="none" cap="none" strike="noStrike">
              <a:solidFill>
                <a:schemeClr val="lt1"/>
              </a:solidFill>
              <a:latin typeface="Calibri"/>
              <a:ea typeface="Calibri"/>
              <a:cs typeface="Calibri"/>
              <a:sym typeface="Calibri"/>
            </a:endParaRPr>
          </a:p>
        </p:txBody>
      </p:sp>
      <p:sp>
        <p:nvSpPr>
          <p:cNvPr id="125" name="Google Shape;125;p15"/>
          <p:cNvSpPr/>
          <p:nvPr/>
        </p:nvSpPr>
        <p:spPr>
          <a:xfrm>
            <a:off x="3487332" y="6397998"/>
            <a:ext cx="2081505" cy="48093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Support Vector Machine</a:t>
            </a:r>
            <a:endParaRPr b="0" i="0" sz="1800" u="none" cap="none" strike="noStrike">
              <a:solidFill>
                <a:schemeClr val="lt1"/>
              </a:solidFill>
              <a:latin typeface="Calibri"/>
              <a:ea typeface="Calibri"/>
              <a:cs typeface="Calibri"/>
              <a:sym typeface="Calibri"/>
            </a:endParaRPr>
          </a:p>
        </p:txBody>
      </p:sp>
      <p:cxnSp>
        <p:nvCxnSpPr>
          <p:cNvPr id="126" name="Google Shape;126;p15"/>
          <p:cNvCxnSpPr/>
          <p:nvPr/>
        </p:nvCxnSpPr>
        <p:spPr>
          <a:xfrm>
            <a:off x="2901174" y="5399861"/>
            <a:ext cx="59634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27" name="Google Shape;127;p15"/>
          <p:cNvCxnSpPr/>
          <p:nvPr/>
        </p:nvCxnSpPr>
        <p:spPr>
          <a:xfrm>
            <a:off x="2937217" y="6013292"/>
            <a:ext cx="59634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28" name="Google Shape;128;p15"/>
          <p:cNvCxnSpPr/>
          <p:nvPr/>
        </p:nvCxnSpPr>
        <p:spPr>
          <a:xfrm>
            <a:off x="2901174" y="6638464"/>
            <a:ext cx="596347" cy="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5" name="Shape 365"/>
        <p:cNvGrpSpPr/>
        <p:nvPr/>
      </p:nvGrpSpPr>
      <p:grpSpPr>
        <a:xfrm>
          <a:off x="0" y="0"/>
          <a:ext cx="0" cy="0"/>
          <a:chOff x="0" y="0"/>
          <a:chExt cx="0" cy="0"/>
        </a:xfrm>
      </p:grpSpPr>
      <p:sp>
        <p:nvSpPr>
          <p:cNvPr id="366" name="Google Shape;366;p42"/>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Then the equation of  upper decision boundary became</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      wx+b= +a</a:t>
            </a:r>
            <a:endParaRPr/>
          </a:p>
          <a:p>
            <a:pPr indent="-228600" lvl="0" marL="228600" marR="0" rtl="0" algn="l">
              <a:lnSpc>
                <a:spcPct val="90000"/>
              </a:lnSpc>
              <a:spcBef>
                <a:spcPts val="100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Then the equation of  lower decision boundary became</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      wx+b=-a</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In above equation </a:t>
            </a:r>
            <a:r>
              <a:rPr b="0" i="0" lang="en-US" sz="2800" u="none" cap="none" strike="noStrike">
                <a:solidFill>
                  <a:srgbClr val="00B050"/>
                </a:solidFill>
                <a:latin typeface="Calibri"/>
                <a:ea typeface="Calibri"/>
                <a:cs typeface="Calibri"/>
                <a:sym typeface="Calibri"/>
              </a:rPr>
              <a:t>a </a:t>
            </a:r>
            <a:r>
              <a:rPr b="0" i="0" lang="en-US" sz="2800" u="none" cap="none" strike="noStrike">
                <a:solidFill>
                  <a:schemeClr val="lt1"/>
                </a:solidFill>
                <a:latin typeface="Calibri"/>
                <a:ea typeface="Calibri"/>
                <a:cs typeface="Calibri"/>
                <a:sym typeface="Calibri"/>
              </a:rPr>
              <a:t>represents the margin</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Tolerance ,also know as epsilon-intensive tube.</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This parameter defines the width of the tube </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around the regression line, within which errors </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are considered acceptable.</a:t>
            </a:r>
            <a:endParaRPr/>
          </a:p>
          <a:p>
            <a:pPr indent="0" lvl="0" marL="0" marR="0" rtl="0" algn="l">
              <a:lnSpc>
                <a:spcPct val="90000"/>
              </a:lnSpc>
              <a:spcBef>
                <a:spcPts val="1000"/>
              </a:spcBef>
              <a:spcAft>
                <a:spcPts val="0"/>
              </a:spcAft>
              <a:buClr>
                <a:schemeClr val="lt1"/>
              </a:buClr>
              <a:buSzPts val="2800"/>
              <a:buFont typeface="Arial"/>
              <a:buNone/>
            </a:pPr>
            <a:r>
              <a:rPr b="0" i="0" lang="en-US" sz="2800" u="none" cap="none" strike="noStrike">
                <a:solidFill>
                  <a:schemeClr val="lt1"/>
                </a:solidFill>
                <a:latin typeface="Calibri"/>
                <a:ea typeface="Calibri"/>
                <a:cs typeface="Calibri"/>
                <a:sym typeface="Calibri"/>
              </a:rPr>
              <a:t>In other words, it specifies how much deviation from the regression line is allowed before a data point is considered an error.</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pic>
        <p:nvPicPr>
          <p:cNvPr descr="Support Vector Regression" id="367" name="Google Shape;367;p42"/>
          <p:cNvPicPr preferRelativeResize="0"/>
          <p:nvPr/>
        </p:nvPicPr>
        <p:blipFill rotWithShape="1">
          <a:blip r:embed="rId3">
            <a:alphaModFix/>
          </a:blip>
          <a:srcRect b="0" l="0" r="0" t="0"/>
          <a:stretch/>
        </p:blipFill>
        <p:spPr>
          <a:xfrm>
            <a:off x="7247467" y="1920522"/>
            <a:ext cx="4605866" cy="30169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1" name="Shape 371"/>
        <p:cNvGrpSpPr/>
        <p:nvPr/>
      </p:nvGrpSpPr>
      <p:grpSpPr>
        <a:xfrm>
          <a:off x="0" y="0"/>
          <a:ext cx="0" cy="0"/>
          <a:chOff x="0" y="0"/>
          <a:chExt cx="0" cy="0"/>
        </a:xfrm>
      </p:grpSpPr>
      <p:sp>
        <p:nvSpPr>
          <p:cNvPr id="372" name="Google Shape;372;p43"/>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Kernel</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73" name="Google Shape;373;p43"/>
          <p:cNvSpPr txBox="1"/>
          <p:nvPr/>
        </p:nvSpPr>
        <p:spPr>
          <a:xfrm>
            <a:off x="0" y="1026049"/>
            <a:ext cx="11853333" cy="954107"/>
          </a:xfrm>
          <a:prstGeom prst="rect">
            <a:avLst/>
          </a:prstGeom>
          <a:noFill/>
          <a:ln>
            <a:noFill/>
          </a:ln>
        </p:spPr>
        <p:txBody>
          <a:bodyPr anchorCtr="0" anchor="t" bIns="45700" lIns="91425" spcFirstLastPara="1" rIns="91425" wrap="square" tIns="45700">
            <a:spAutoFit/>
          </a:bodyPr>
          <a:lstStyle/>
          <a:p>
            <a:pPr indent="-177800" lvl="0" marL="0" marR="0" rtl="0" algn="l">
              <a:lnSpc>
                <a:spcPct val="100000"/>
              </a:lnSpc>
              <a:spcBef>
                <a:spcPts val="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By default  SVR uses linear kernel, which can only capture linear relationship between the features and target variable</a:t>
            </a:r>
            <a:r>
              <a:rPr b="0" i="0" lang="en-US" sz="2800" u="none" cap="none" strike="noStrike">
                <a:solidFill>
                  <a:srgbClr val="00FFFF"/>
                </a:solidFill>
                <a:latin typeface="Calibri"/>
                <a:ea typeface="Calibri"/>
                <a:cs typeface="Calibri"/>
                <a:sym typeface="Calibri"/>
              </a:rPr>
              <a:t> </a:t>
            </a:r>
            <a:endParaRPr/>
          </a:p>
        </p:txBody>
      </p:sp>
      <p:pic>
        <p:nvPicPr>
          <p:cNvPr descr="Support Vector Machine" id="374" name="Google Shape;374;p43"/>
          <p:cNvPicPr preferRelativeResize="0"/>
          <p:nvPr/>
        </p:nvPicPr>
        <p:blipFill rotWithShape="1">
          <a:blip r:embed="rId3">
            <a:alphaModFix/>
          </a:blip>
          <a:srcRect b="0" l="0" r="0" t="0"/>
          <a:stretch/>
        </p:blipFill>
        <p:spPr>
          <a:xfrm>
            <a:off x="558347" y="2248945"/>
            <a:ext cx="3295650" cy="2628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8" name="Shape 378"/>
        <p:cNvGrpSpPr/>
        <p:nvPr/>
      </p:nvGrpSpPr>
      <p:grpSpPr>
        <a:xfrm>
          <a:off x="0" y="0"/>
          <a:ext cx="0" cy="0"/>
          <a:chOff x="0" y="0"/>
          <a:chExt cx="0" cy="0"/>
        </a:xfrm>
      </p:grpSpPr>
      <p:sp>
        <p:nvSpPr>
          <p:cNvPr id="379" name="Google Shape;379;p44"/>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Kernel</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sp>
        <p:nvSpPr>
          <p:cNvPr id="380" name="Google Shape;380;p44"/>
          <p:cNvSpPr txBox="1"/>
          <p:nvPr/>
        </p:nvSpPr>
        <p:spPr>
          <a:xfrm>
            <a:off x="0" y="1026049"/>
            <a:ext cx="11853333" cy="3970318"/>
          </a:xfrm>
          <a:prstGeom prst="rect">
            <a:avLst/>
          </a:prstGeom>
          <a:noFill/>
          <a:ln>
            <a:noFill/>
          </a:ln>
        </p:spPr>
        <p:txBody>
          <a:bodyPr anchorCtr="0" anchor="t" bIns="45700" lIns="91425" spcFirstLastPara="1" rIns="91425" wrap="square" tIns="45700">
            <a:spAutoFit/>
          </a:bodyPr>
          <a:lstStyle/>
          <a:p>
            <a:pPr indent="-177800" lvl="0" marL="0" marR="0" rtl="0" algn="l">
              <a:lnSpc>
                <a:spcPct val="100000"/>
              </a:lnSpc>
              <a:spcBef>
                <a:spcPts val="0"/>
              </a:spcBef>
              <a:spcAft>
                <a:spcPts val="0"/>
              </a:spcAft>
              <a:buClr>
                <a:schemeClr val="lt1"/>
              </a:buClr>
              <a:buSzPts val="2800"/>
              <a:buFont typeface="Noto Sans Symbols"/>
              <a:buChar char="✔"/>
            </a:pPr>
            <a:r>
              <a:rPr b="0" i="0" lang="en-US" sz="2800" u="none" cap="none" strike="noStrike">
                <a:solidFill>
                  <a:schemeClr val="lt1"/>
                </a:solidFill>
                <a:latin typeface="Calibri"/>
                <a:ea typeface="Calibri"/>
                <a:cs typeface="Calibri"/>
                <a:sym typeface="Calibri"/>
              </a:rPr>
              <a:t>However , in many real word problems the relationship between the input features and the target variable is not linear. By transforming the data into a higher-dimensional space using non-linear kernels (e.g., polynomial or radial basis function), SVR can capture and model non-linear relationships.</a:t>
            </a:r>
            <a:endParaRPr/>
          </a:p>
          <a:p>
            <a:pPr indent="0" lvl="0" marL="0" marR="0" rtl="0" algn="l">
              <a:lnSpc>
                <a:spcPct val="100000"/>
              </a:lnSpc>
              <a:spcBef>
                <a:spcPts val="0"/>
              </a:spcBef>
              <a:spcAft>
                <a:spcPts val="0"/>
              </a:spcAft>
              <a:buClr>
                <a:schemeClr val="dk1"/>
              </a:buClr>
              <a:buSzPts val="2800"/>
              <a:buFont typeface="Noto Sans Symbols"/>
              <a:buNone/>
            </a:pPr>
            <a:r>
              <a:t/>
            </a:r>
            <a:endParaRPr b="0" i="0" sz="2800" u="none" cap="none" strike="noStrike">
              <a:solidFill>
                <a:schemeClr val="lt1"/>
              </a:solidFill>
              <a:latin typeface="Calibri"/>
              <a:ea typeface="Calibri"/>
              <a:cs typeface="Calibri"/>
              <a:sym typeface="Calibri"/>
            </a:endParaRPr>
          </a:p>
          <a:p>
            <a:pPr indent="-177800" lvl="0" marL="0" marR="0" rtl="0" algn="l">
              <a:lnSpc>
                <a:spcPct val="100000"/>
              </a:lnSpc>
              <a:spcBef>
                <a:spcPts val="0"/>
              </a:spcBef>
              <a:spcAft>
                <a:spcPts val="0"/>
              </a:spcAft>
              <a:buClr>
                <a:srgbClr val="00FFFF"/>
              </a:buClr>
              <a:buSzPts val="2800"/>
              <a:buFont typeface="Noto Sans Symbols"/>
              <a:buChar char="✔"/>
            </a:pPr>
            <a:r>
              <a:rPr b="0" i="0" lang="en-US" sz="2800" u="none" cap="none" strike="noStrike">
                <a:solidFill>
                  <a:srgbClr val="00FFFF"/>
                </a:solidFill>
                <a:latin typeface="Calibri"/>
                <a:ea typeface="Calibri"/>
                <a:cs typeface="Calibri"/>
                <a:sym typeface="Calibri"/>
              </a:rPr>
              <a:t>SVR's primary goal is to find a hyperplane that maximizes the margin while minimizing prediction errors. In a higher-dimensional space, the data points may become more separable, making it easier to find a hyperplane that maximizes the margin.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4" name="Shape 384"/>
        <p:cNvGrpSpPr/>
        <p:nvPr/>
      </p:nvGrpSpPr>
      <p:grpSpPr>
        <a:xfrm>
          <a:off x="0" y="0"/>
          <a:ext cx="0" cy="0"/>
          <a:chOff x="0" y="0"/>
          <a:chExt cx="0" cy="0"/>
        </a:xfrm>
      </p:grpSpPr>
      <p:pic>
        <p:nvPicPr>
          <p:cNvPr descr="Support Vector Machine parameters" id="385" name="Google Shape;385;p45"/>
          <p:cNvPicPr preferRelativeResize="0"/>
          <p:nvPr/>
        </p:nvPicPr>
        <p:blipFill rotWithShape="1">
          <a:blip r:embed="rId3">
            <a:alphaModFix/>
          </a:blip>
          <a:srcRect b="0" l="0" r="0" t="0"/>
          <a:stretch/>
        </p:blipFill>
        <p:spPr>
          <a:xfrm>
            <a:off x="549470" y="584428"/>
            <a:ext cx="5546530" cy="3276372"/>
          </a:xfrm>
          <a:prstGeom prst="rect">
            <a:avLst/>
          </a:prstGeom>
          <a:noFill/>
          <a:ln>
            <a:noFill/>
          </a:ln>
        </p:spPr>
      </p:pic>
      <p:pic>
        <p:nvPicPr>
          <p:cNvPr descr="Kernel method" id="386" name="Google Shape;386;p45"/>
          <p:cNvPicPr preferRelativeResize="0"/>
          <p:nvPr/>
        </p:nvPicPr>
        <p:blipFill rotWithShape="1">
          <a:blip r:embed="rId4">
            <a:alphaModFix/>
          </a:blip>
          <a:srcRect b="0" l="0" r="0" t="0"/>
          <a:stretch/>
        </p:blipFill>
        <p:spPr>
          <a:xfrm>
            <a:off x="6233206" y="2559504"/>
            <a:ext cx="5705475" cy="3219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0" name="Shape 390"/>
        <p:cNvGrpSpPr/>
        <p:nvPr/>
      </p:nvGrpSpPr>
      <p:grpSpPr>
        <a:xfrm>
          <a:off x="0" y="0"/>
          <a:ext cx="0" cy="0"/>
          <a:chOff x="0" y="0"/>
          <a:chExt cx="0" cy="0"/>
        </a:xfrm>
      </p:grpSpPr>
      <p:pic>
        <p:nvPicPr>
          <p:cNvPr id="391" name="Google Shape;391;p46"/>
          <p:cNvPicPr preferRelativeResize="0"/>
          <p:nvPr/>
        </p:nvPicPr>
        <p:blipFill rotWithShape="1">
          <a:blip r:embed="rId3">
            <a:alphaModFix/>
          </a:blip>
          <a:srcRect b="0" l="0" r="0" t="0"/>
          <a:stretch/>
        </p:blipFill>
        <p:spPr>
          <a:xfrm>
            <a:off x="464457" y="425450"/>
            <a:ext cx="7557433" cy="5685064"/>
          </a:xfrm>
          <a:prstGeom prst="rect">
            <a:avLst/>
          </a:prstGeom>
          <a:noFill/>
          <a:ln>
            <a:noFill/>
          </a:ln>
        </p:spPr>
      </p:pic>
      <p:sp>
        <p:nvSpPr>
          <p:cNvPr id="392" name="Google Shape;392;p46"/>
          <p:cNvSpPr txBox="1"/>
          <p:nvPr/>
        </p:nvSpPr>
        <p:spPr>
          <a:xfrm>
            <a:off x="8461829" y="566056"/>
            <a:ext cx="326571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Reference :Ben-Hur, Asa, Cheng Soon Ong, Sören Sonnenburg, Bernhard Schölkopf, and Gunnar Rätsch. "Support vector machines and kernels for computational biology." PLoS computational biology 4, no. 10 (2008): e1000173.</a:t>
            </a:r>
            <a:endParaRPr sz="18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6" name="Shape 396"/>
        <p:cNvGrpSpPr/>
        <p:nvPr/>
      </p:nvGrpSpPr>
      <p:grpSpPr>
        <a:xfrm>
          <a:off x="0" y="0"/>
          <a:ext cx="0" cy="0"/>
          <a:chOff x="0" y="0"/>
          <a:chExt cx="0" cy="0"/>
        </a:xfrm>
      </p:grpSpPr>
      <p:sp>
        <p:nvSpPr>
          <p:cNvPr id="397" name="Google Shape;397;p47"/>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 Types of Kernel</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398" name="Google Shape;398;p47"/>
          <p:cNvSpPr txBox="1"/>
          <p:nvPr/>
        </p:nvSpPr>
        <p:spPr>
          <a:xfrm>
            <a:off x="0" y="1026049"/>
            <a:ext cx="11853333" cy="1815882"/>
          </a:xfrm>
          <a:prstGeom prst="rect">
            <a:avLst/>
          </a:prstGeom>
          <a:noFill/>
          <a:ln>
            <a:noFill/>
          </a:ln>
        </p:spPr>
        <p:txBody>
          <a:bodyPr anchorCtr="0" anchor="t" bIns="45700" lIns="91425" spcFirstLastPara="1" rIns="91425" wrap="square" tIns="45700">
            <a:spAutoFit/>
          </a:bodyPr>
          <a:lstStyle/>
          <a:p>
            <a:pPr indent="-514350" lvl="0" marL="514350" marR="0" rtl="0" algn="l">
              <a:lnSpc>
                <a:spcPct val="100000"/>
              </a:lnSpc>
              <a:spcBef>
                <a:spcPts val="0"/>
              </a:spcBef>
              <a:spcAft>
                <a:spcPts val="0"/>
              </a:spcAft>
              <a:buClr>
                <a:schemeClr val="lt1"/>
              </a:buClr>
              <a:buSzPts val="2800"/>
              <a:buFont typeface="Calibri"/>
              <a:buAutoNum type="arabicPeriod"/>
            </a:pPr>
            <a:r>
              <a:rPr b="0" i="0" lang="en-US" sz="2800" u="none" cap="none" strike="noStrike">
                <a:solidFill>
                  <a:schemeClr val="lt1"/>
                </a:solidFill>
                <a:latin typeface="Calibri"/>
                <a:ea typeface="Calibri"/>
                <a:cs typeface="Calibri"/>
                <a:sym typeface="Calibri"/>
              </a:rPr>
              <a:t>Linear : Linear data</a:t>
            </a:r>
            <a:endParaRPr/>
          </a:p>
          <a:p>
            <a:pPr indent="-514350" lvl="0" marL="514350" marR="0" rtl="0" algn="l">
              <a:lnSpc>
                <a:spcPct val="100000"/>
              </a:lnSpc>
              <a:spcBef>
                <a:spcPts val="0"/>
              </a:spcBef>
              <a:spcAft>
                <a:spcPts val="0"/>
              </a:spcAft>
              <a:buClr>
                <a:schemeClr val="lt1"/>
              </a:buClr>
              <a:buSzPts val="2800"/>
              <a:buFont typeface="Calibri"/>
              <a:buAutoNum type="arabicPeriod"/>
            </a:pPr>
            <a:r>
              <a:rPr lang="en-US" sz="2800">
                <a:solidFill>
                  <a:schemeClr val="lt1"/>
                </a:solidFill>
                <a:latin typeface="Calibri"/>
                <a:ea typeface="Calibri"/>
                <a:cs typeface="Calibri"/>
                <a:sym typeface="Calibri"/>
              </a:rPr>
              <a:t>Polynomial : non linear</a:t>
            </a:r>
            <a:endParaRPr/>
          </a:p>
          <a:p>
            <a:pPr indent="-514350" lvl="0" marL="514350" marR="0" rtl="0" algn="l">
              <a:lnSpc>
                <a:spcPct val="100000"/>
              </a:lnSpc>
              <a:spcBef>
                <a:spcPts val="0"/>
              </a:spcBef>
              <a:spcAft>
                <a:spcPts val="0"/>
              </a:spcAft>
              <a:buClr>
                <a:schemeClr val="lt1"/>
              </a:buClr>
              <a:buSzPts val="2800"/>
              <a:buFont typeface="Calibri"/>
              <a:buAutoNum type="arabicPeriod"/>
            </a:pPr>
            <a:r>
              <a:rPr b="0" i="0" lang="en-US" sz="2800" u="none" cap="none" strike="noStrike">
                <a:solidFill>
                  <a:schemeClr val="lt1"/>
                </a:solidFill>
                <a:latin typeface="Calibri"/>
                <a:ea typeface="Calibri"/>
                <a:cs typeface="Calibri"/>
                <a:sym typeface="Calibri"/>
              </a:rPr>
              <a:t>Radial Basis Function (RBF) : Highly Non linear</a:t>
            </a:r>
            <a:endParaRPr/>
          </a:p>
          <a:p>
            <a:pPr indent="0" lvl="0" marL="0" marR="0" rtl="0" algn="l">
              <a:lnSpc>
                <a:spcPct val="100000"/>
              </a:lnSpc>
              <a:spcBef>
                <a:spcPts val="0"/>
              </a:spcBef>
              <a:spcAft>
                <a:spcPts val="0"/>
              </a:spcAft>
              <a:buNone/>
            </a:pPr>
            <a:r>
              <a:t/>
            </a:r>
            <a:endParaRPr b="0" i="0" sz="2800" u="none" cap="none" strike="noStrike">
              <a:solidFill>
                <a:srgbClr val="00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2" name="Shape 402"/>
        <p:cNvGrpSpPr/>
        <p:nvPr/>
      </p:nvGrpSpPr>
      <p:grpSpPr>
        <a:xfrm>
          <a:off x="0" y="0"/>
          <a:ext cx="0" cy="0"/>
          <a:chOff x="0" y="0"/>
          <a:chExt cx="0" cy="0"/>
        </a:xfrm>
      </p:grpSpPr>
      <p:sp>
        <p:nvSpPr>
          <p:cNvPr id="403" name="Google Shape;403;p48"/>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 Classification</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404" name="Google Shape;404;p48"/>
          <p:cNvSpPr/>
          <p:nvPr/>
        </p:nvSpPr>
        <p:spPr>
          <a:xfrm>
            <a:off x="6977192" y="1857295"/>
            <a:ext cx="3034747" cy="530089"/>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Classification</a:t>
            </a:r>
            <a:endParaRPr sz="1800">
              <a:solidFill>
                <a:schemeClr val="lt1"/>
              </a:solidFill>
              <a:latin typeface="Calibri"/>
              <a:ea typeface="Calibri"/>
              <a:cs typeface="Calibri"/>
              <a:sym typeface="Calibri"/>
            </a:endParaRPr>
          </a:p>
        </p:txBody>
      </p:sp>
      <p:cxnSp>
        <p:nvCxnSpPr>
          <p:cNvPr id="405" name="Google Shape;405;p48"/>
          <p:cNvCxnSpPr/>
          <p:nvPr/>
        </p:nvCxnSpPr>
        <p:spPr>
          <a:xfrm>
            <a:off x="7940696" y="2455803"/>
            <a:ext cx="0" cy="2089693"/>
          </a:xfrm>
          <a:prstGeom prst="straightConnector1">
            <a:avLst/>
          </a:prstGeom>
          <a:noFill/>
          <a:ln cap="flat" cmpd="sng" w="9525">
            <a:solidFill>
              <a:schemeClr val="accent1"/>
            </a:solidFill>
            <a:prstDash val="solid"/>
            <a:miter lim="800000"/>
            <a:headEnd len="sm" w="sm" type="none"/>
            <a:tailEnd len="sm" w="sm" type="none"/>
          </a:ln>
        </p:spPr>
      </p:cxnSp>
      <p:sp>
        <p:nvSpPr>
          <p:cNvPr id="406" name="Google Shape;406;p48"/>
          <p:cNvSpPr/>
          <p:nvPr/>
        </p:nvSpPr>
        <p:spPr>
          <a:xfrm>
            <a:off x="8554245" y="2391060"/>
            <a:ext cx="2031764" cy="397568"/>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Logistic Regression</a:t>
            </a:r>
            <a:endParaRPr sz="1800">
              <a:solidFill>
                <a:schemeClr val="lt1"/>
              </a:solidFill>
              <a:latin typeface="Calibri"/>
              <a:ea typeface="Calibri"/>
              <a:cs typeface="Calibri"/>
              <a:sym typeface="Calibri"/>
            </a:endParaRPr>
          </a:p>
        </p:txBody>
      </p:sp>
      <p:sp>
        <p:nvSpPr>
          <p:cNvPr id="407" name="Google Shape;407;p48"/>
          <p:cNvSpPr/>
          <p:nvPr/>
        </p:nvSpPr>
        <p:spPr>
          <a:xfrm>
            <a:off x="8502648" y="2921014"/>
            <a:ext cx="2098699" cy="493685"/>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Decision Tree </a:t>
            </a:r>
            <a:endParaRPr sz="1800">
              <a:solidFill>
                <a:schemeClr val="lt1"/>
              </a:solidFill>
              <a:latin typeface="Calibri"/>
              <a:ea typeface="Calibri"/>
              <a:cs typeface="Calibri"/>
              <a:sym typeface="Calibri"/>
            </a:endParaRPr>
          </a:p>
        </p:txBody>
      </p:sp>
      <p:cxnSp>
        <p:nvCxnSpPr>
          <p:cNvPr id="408" name="Google Shape;408;p48"/>
          <p:cNvCxnSpPr/>
          <p:nvPr/>
        </p:nvCxnSpPr>
        <p:spPr>
          <a:xfrm>
            <a:off x="7940696" y="2571021"/>
            <a:ext cx="59634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9" name="Google Shape;409;p48"/>
          <p:cNvCxnSpPr/>
          <p:nvPr/>
        </p:nvCxnSpPr>
        <p:spPr>
          <a:xfrm>
            <a:off x="7898218" y="3141620"/>
            <a:ext cx="596347" cy="0"/>
          </a:xfrm>
          <a:prstGeom prst="straightConnector1">
            <a:avLst/>
          </a:prstGeom>
          <a:noFill/>
          <a:ln cap="flat" cmpd="sng" w="9525">
            <a:solidFill>
              <a:schemeClr val="accent1"/>
            </a:solidFill>
            <a:prstDash val="solid"/>
            <a:miter lim="800000"/>
            <a:headEnd len="sm" w="sm" type="none"/>
            <a:tailEnd len="med" w="med" type="triangle"/>
          </a:ln>
        </p:spPr>
      </p:cxnSp>
      <p:sp>
        <p:nvSpPr>
          <p:cNvPr id="410" name="Google Shape;410;p48"/>
          <p:cNvSpPr/>
          <p:nvPr/>
        </p:nvSpPr>
        <p:spPr>
          <a:xfrm>
            <a:off x="8511244" y="3643395"/>
            <a:ext cx="2081505" cy="48093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Random Forest</a:t>
            </a:r>
            <a:endParaRPr sz="1800">
              <a:solidFill>
                <a:schemeClr val="lt1"/>
              </a:solidFill>
              <a:latin typeface="Calibri"/>
              <a:ea typeface="Calibri"/>
              <a:cs typeface="Calibri"/>
              <a:sym typeface="Calibri"/>
            </a:endParaRPr>
          </a:p>
        </p:txBody>
      </p:sp>
      <p:sp>
        <p:nvSpPr>
          <p:cNvPr id="411" name="Google Shape;411;p48"/>
          <p:cNvSpPr/>
          <p:nvPr/>
        </p:nvSpPr>
        <p:spPr>
          <a:xfrm>
            <a:off x="8494565" y="4298090"/>
            <a:ext cx="2081505" cy="48093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Support Vector Machine</a:t>
            </a:r>
            <a:endParaRPr sz="1800">
              <a:solidFill>
                <a:schemeClr val="lt1"/>
              </a:solidFill>
              <a:latin typeface="Calibri"/>
              <a:ea typeface="Calibri"/>
              <a:cs typeface="Calibri"/>
              <a:sym typeface="Calibri"/>
            </a:endParaRPr>
          </a:p>
        </p:txBody>
      </p:sp>
      <p:cxnSp>
        <p:nvCxnSpPr>
          <p:cNvPr id="412" name="Google Shape;412;p48"/>
          <p:cNvCxnSpPr/>
          <p:nvPr/>
        </p:nvCxnSpPr>
        <p:spPr>
          <a:xfrm>
            <a:off x="7940695" y="3764967"/>
            <a:ext cx="59634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13" name="Google Shape;413;p48"/>
          <p:cNvCxnSpPr/>
          <p:nvPr/>
        </p:nvCxnSpPr>
        <p:spPr>
          <a:xfrm>
            <a:off x="7940695" y="4527274"/>
            <a:ext cx="596347" cy="0"/>
          </a:xfrm>
          <a:prstGeom prst="straightConnector1">
            <a:avLst/>
          </a:prstGeom>
          <a:noFill/>
          <a:ln cap="flat" cmpd="sng" w="9525">
            <a:solidFill>
              <a:schemeClr val="accent1"/>
            </a:solidFill>
            <a:prstDash val="solid"/>
            <a:miter lim="800000"/>
            <a:headEnd len="sm" w="sm" type="none"/>
            <a:tailEnd len="med" w="med" type="triangle"/>
          </a:ln>
        </p:spPr>
      </p:cxnSp>
      <p:sp>
        <p:nvSpPr>
          <p:cNvPr id="414" name="Google Shape;414;p48"/>
          <p:cNvSpPr/>
          <p:nvPr/>
        </p:nvSpPr>
        <p:spPr>
          <a:xfrm>
            <a:off x="4905948" y="712344"/>
            <a:ext cx="3034747" cy="530089"/>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Supervised Machine Learning</a:t>
            </a:r>
            <a:endParaRPr sz="1800">
              <a:solidFill>
                <a:schemeClr val="lt1"/>
              </a:solidFill>
              <a:latin typeface="Calibri"/>
              <a:ea typeface="Calibri"/>
              <a:cs typeface="Calibri"/>
              <a:sym typeface="Calibri"/>
            </a:endParaRPr>
          </a:p>
        </p:txBody>
      </p:sp>
      <p:cxnSp>
        <p:nvCxnSpPr>
          <p:cNvPr id="415" name="Google Shape;415;p48"/>
          <p:cNvCxnSpPr/>
          <p:nvPr/>
        </p:nvCxnSpPr>
        <p:spPr>
          <a:xfrm>
            <a:off x="7078133" y="1242433"/>
            <a:ext cx="1118258" cy="614862"/>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9" name="Shape 419"/>
        <p:cNvGrpSpPr/>
        <p:nvPr/>
      </p:nvGrpSpPr>
      <p:grpSpPr>
        <a:xfrm>
          <a:off x="0" y="0"/>
          <a:ext cx="0" cy="0"/>
          <a:chOff x="0" y="0"/>
          <a:chExt cx="0" cy="0"/>
        </a:xfrm>
      </p:grpSpPr>
      <p:sp>
        <p:nvSpPr>
          <p:cNvPr id="420" name="Google Shape;420;p49"/>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 Classification Examples</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See the source image" id="421" name="Google Shape;421;p49"/>
          <p:cNvPicPr preferRelativeResize="0"/>
          <p:nvPr/>
        </p:nvPicPr>
        <p:blipFill rotWithShape="1">
          <a:blip r:embed="rId3">
            <a:alphaModFix/>
          </a:blip>
          <a:srcRect b="-800" l="0" r="18222" t="60384"/>
          <a:stretch/>
        </p:blipFill>
        <p:spPr>
          <a:xfrm>
            <a:off x="338667" y="1312108"/>
            <a:ext cx="5181600" cy="2376236"/>
          </a:xfrm>
          <a:prstGeom prst="rect">
            <a:avLst/>
          </a:prstGeom>
          <a:noFill/>
          <a:ln>
            <a:noFill/>
          </a:ln>
        </p:spPr>
      </p:pic>
      <p:pic>
        <p:nvPicPr>
          <p:cNvPr descr="Classification Algorithm and its types in Machine Learning | by Iprathore |  Medium" id="422" name="Google Shape;422;p49"/>
          <p:cNvPicPr preferRelativeResize="0"/>
          <p:nvPr/>
        </p:nvPicPr>
        <p:blipFill rotWithShape="1">
          <a:blip r:embed="rId4">
            <a:alphaModFix/>
          </a:blip>
          <a:srcRect b="0" l="0" r="0" t="0"/>
          <a:stretch/>
        </p:blipFill>
        <p:spPr>
          <a:xfrm>
            <a:off x="6254642" y="1312108"/>
            <a:ext cx="4375492" cy="2376236"/>
          </a:xfrm>
          <a:prstGeom prst="rect">
            <a:avLst/>
          </a:prstGeom>
          <a:noFill/>
          <a:ln>
            <a:noFill/>
          </a:ln>
        </p:spPr>
      </p:pic>
      <p:pic>
        <p:nvPicPr>
          <p:cNvPr descr="What is classification in Machine Learning | Binary and Multi-class  classification - YouTube" id="423" name="Google Shape;423;p49"/>
          <p:cNvPicPr preferRelativeResize="0"/>
          <p:nvPr/>
        </p:nvPicPr>
        <p:blipFill rotWithShape="1">
          <a:blip r:embed="rId5">
            <a:alphaModFix/>
          </a:blip>
          <a:srcRect b="0" l="0" r="43451" t="46519"/>
          <a:stretch/>
        </p:blipFill>
        <p:spPr>
          <a:xfrm>
            <a:off x="338667" y="4067856"/>
            <a:ext cx="5181600" cy="2680674"/>
          </a:xfrm>
          <a:prstGeom prst="rect">
            <a:avLst/>
          </a:prstGeom>
          <a:noFill/>
          <a:ln>
            <a:noFill/>
          </a:ln>
        </p:spPr>
      </p:pic>
      <p:pic>
        <p:nvPicPr>
          <p:cNvPr descr="Machine Learning – Classification" id="424" name="Google Shape;424;p49"/>
          <p:cNvPicPr preferRelativeResize="0"/>
          <p:nvPr/>
        </p:nvPicPr>
        <p:blipFill rotWithShape="1">
          <a:blip r:embed="rId6">
            <a:alphaModFix/>
          </a:blip>
          <a:srcRect b="0" l="0" r="0" t="0"/>
          <a:stretch/>
        </p:blipFill>
        <p:spPr>
          <a:xfrm>
            <a:off x="6237845" y="4067856"/>
            <a:ext cx="4484215" cy="26806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500"/>
                                        <p:tgtEl>
                                          <p:spTgt spid="4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500"/>
                                        <p:tgtEl>
                                          <p:spTgt spid="4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gtEl>
                                        <p:attrNameLst>
                                          <p:attrName>style.visibility</p:attrName>
                                        </p:attrNameLst>
                                      </p:cBhvr>
                                      <p:to>
                                        <p:strVal val="visible"/>
                                      </p:to>
                                    </p:set>
                                    <p:anim calcmode="lin" valueType="num">
                                      <p:cBhvr additive="base">
                                        <p:cTn dur="500"/>
                                        <p:tgtEl>
                                          <p:spTgt spid="4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500"/>
                                        <p:tgtEl>
                                          <p:spTgt spid="4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8" name="Shape 428"/>
        <p:cNvGrpSpPr/>
        <p:nvPr/>
      </p:nvGrpSpPr>
      <p:grpSpPr>
        <a:xfrm>
          <a:off x="0" y="0"/>
          <a:ext cx="0" cy="0"/>
          <a:chOff x="0" y="0"/>
          <a:chExt cx="0" cy="0"/>
        </a:xfrm>
      </p:grpSpPr>
      <p:sp>
        <p:nvSpPr>
          <p:cNvPr id="429" name="Google Shape;429;p50"/>
          <p:cNvSpPr txBox="1"/>
          <p:nvPr/>
        </p:nvSpPr>
        <p:spPr>
          <a:xfrm>
            <a:off x="0" y="284831"/>
            <a:ext cx="5396089"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 Regression Vs Classification</a:t>
            </a:r>
            <a:endParaRPr sz="28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Classification predicts the category the data belongs to</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Regression predicts a numerical values based on previously observed data</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Regression and Classification | Supervised Machine Learning ~ Codeing  School - Learn Code Because It's Fun" id="430" name="Google Shape;430;p50"/>
          <p:cNvPicPr preferRelativeResize="0"/>
          <p:nvPr/>
        </p:nvPicPr>
        <p:blipFill rotWithShape="1">
          <a:blip r:embed="rId3">
            <a:alphaModFix/>
          </a:blip>
          <a:srcRect b="0" l="0" r="0" t="0"/>
          <a:stretch/>
        </p:blipFill>
        <p:spPr>
          <a:xfrm>
            <a:off x="5504477" y="841461"/>
            <a:ext cx="6480435" cy="47270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4" name="Shape 434"/>
        <p:cNvGrpSpPr/>
        <p:nvPr/>
      </p:nvGrpSpPr>
      <p:grpSpPr>
        <a:xfrm>
          <a:off x="0" y="0"/>
          <a:ext cx="0" cy="0"/>
          <a:chOff x="0" y="0"/>
          <a:chExt cx="0" cy="0"/>
        </a:xfrm>
      </p:grpSpPr>
      <p:sp>
        <p:nvSpPr>
          <p:cNvPr id="435" name="Google Shape;435;p51"/>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 Regression Vs Classification</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difference between classification and regression in machine learning" id="436" name="Google Shape;436;p51"/>
          <p:cNvPicPr preferRelativeResize="0"/>
          <p:nvPr/>
        </p:nvPicPr>
        <p:blipFill rotWithShape="1">
          <a:blip r:embed="rId3">
            <a:alphaModFix/>
          </a:blip>
          <a:srcRect b="0" l="0" r="0" t="0"/>
          <a:stretch/>
        </p:blipFill>
        <p:spPr>
          <a:xfrm>
            <a:off x="767644" y="1268999"/>
            <a:ext cx="8338256" cy="473668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 name="Shape 132"/>
        <p:cNvGrpSpPr/>
        <p:nvPr/>
      </p:nvGrpSpPr>
      <p:grpSpPr>
        <a:xfrm>
          <a:off x="0" y="0"/>
          <a:ext cx="0" cy="0"/>
          <a:chOff x="0" y="0"/>
          <a:chExt cx="0" cy="0"/>
        </a:xfrm>
      </p:grpSpPr>
      <p:sp>
        <p:nvSpPr>
          <p:cNvPr id="133" name="Google Shape;133;p16"/>
          <p:cNvSpPr txBox="1"/>
          <p:nvPr/>
        </p:nvSpPr>
        <p:spPr>
          <a:xfrm>
            <a:off x="0" y="284831"/>
            <a:ext cx="11359663" cy="4023360"/>
          </a:xfrm>
          <a:prstGeom prst="rect">
            <a:avLst/>
          </a:prstGeom>
          <a:noFill/>
          <a:ln>
            <a:noFill/>
          </a:ln>
        </p:spPr>
        <p:txBody>
          <a:bodyPr anchorCtr="0" anchor="t" bIns="45700" lIns="0" spcFirstLastPara="1" rIns="0" wrap="square" tIns="45700">
            <a:normAutofit fontScale="62500" lnSpcReduction="20000"/>
          </a:bodyPr>
          <a:lstStyle/>
          <a:p>
            <a:pPr indent="0" lvl="0" marL="0" marR="0" rtl="0" algn="l">
              <a:lnSpc>
                <a:spcPct val="90000"/>
              </a:lnSpc>
              <a:spcBef>
                <a:spcPts val="1000"/>
              </a:spcBef>
              <a:spcAft>
                <a:spcPts val="0"/>
              </a:spcAft>
              <a:buClr>
                <a:srgbClr val="00FFFF"/>
              </a:buClr>
              <a:buSzPct val="100000"/>
              <a:buFont typeface="Arial"/>
              <a:buNone/>
            </a:pPr>
            <a:r>
              <a:rPr b="0" i="0" lang="en-US" sz="2800" u="none" cap="none" strike="noStrike">
                <a:solidFill>
                  <a:srgbClr val="00FFFF"/>
                </a:solidFill>
                <a:latin typeface="Calibri"/>
                <a:ea typeface="Calibri"/>
                <a:cs typeface="Calibri"/>
                <a:sym typeface="Calibri"/>
              </a:rPr>
              <a:t>Decision tree regression</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Decision Tree is one of the most commonly used, practical approaches for supervised learning.</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Decision trees are constructed via an algorithmic approach that identifies ways to split a data set based on different conditions. </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It is one of the most widely used and practical methods for supervised learning. </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Decision Trees can be used for both classification and regression tasks.</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Tree models where the target variable can take a discrete set of values are called classification trees. </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Decision trees where the target variable can take continuous values (typically real numbers) are called regression trees. </a:t>
            </a:r>
            <a:endParaRPr/>
          </a:p>
          <a:p>
            <a:pPr indent="0" lvl="0" marL="0" marR="0" rtl="0" algn="l">
              <a:lnSpc>
                <a:spcPct val="90000"/>
              </a:lnSpc>
              <a:spcBef>
                <a:spcPts val="1000"/>
              </a:spcBef>
              <a:spcAft>
                <a:spcPts val="0"/>
              </a:spcAft>
              <a:buClr>
                <a:schemeClr val="dk1"/>
              </a:buClr>
              <a:buSzPct val="1000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0" name="Shape 440"/>
        <p:cNvGrpSpPr/>
        <p:nvPr/>
      </p:nvGrpSpPr>
      <p:grpSpPr>
        <a:xfrm>
          <a:off x="0" y="0"/>
          <a:ext cx="0" cy="0"/>
          <a:chOff x="0" y="0"/>
          <a:chExt cx="0" cy="0"/>
        </a:xfrm>
      </p:grpSpPr>
      <p:sp>
        <p:nvSpPr>
          <p:cNvPr id="441" name="Google Shape;441;p52"/>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 Regression Vs Classification</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Regression vs Classification in Machine Learning: What is The Difference? |  Springboard Blog" id="442" name="Google Shape;442;p52"/>
          <p:cNvPicPr preferRelativeResize="0"/>
          <p:nvPr/>
        </p:nvPicPr>
        <p:blipFill rotWithShape="1">
          <a:blip r:embed="rId3">
            <a:alphaModFix/>
          </a:blip>
          <a:srcRect b="0" l="0" r="0" t="0"/>
          <a:stretch/>
        </p:blipFill>
        <p:spPr>
          <a:xfrm>
            <a:off x="733858" y="1278644"/>
            <a:ext cx="7813242" cy="47270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6" name="Shape 446"/>
        <p:cNvGrpSpPr/>
        <p:nvPr/>
      </p:nvGrpSpPr>
      <p:grpSpPr>
        <a:xfrm>
          <a:off x="0" y="0"/>
          <a:ext cx="0" cy="0"/>
          <a:chOff x="0" y="0"/>
          <a:chExt cx="0" cy="0"/>
        </a:xfrm>
      </p:grpSpPr>
      <p:sp>
        <p:nvSpPr>
          <p:cNvPr id="447" name="Google Shape;447;p53"/>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Classification</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448" name="Google Shape;448;p53"/>
          <p:cNvSpPr txBox="1"/>
          <p:nvPr/>
        </p:nvSpPr>
        <p:spPr>
          <a:xfrm>
            <a:off x="0" y="941191"/>
            <a:ext cx="11198578" cy="1661993"/>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Classification is a supervised machine learning method where the model tries to predict the correct label of a given input data.</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2" name="Shape 452"/>
        <p:cNvGrpSpPr/>
        <p:nvPr/>
      </p:nvGrpSpPr>
      <p:grpSpPr>
        <a:xfrm>
          <a:off x="0" y="0"/>
          <a:ext cx="0" cy="0"/>
          <a:chOff x="0" y="0"/>
          <a:chExt cx="0" cy="0"/>
        </a:xfrm>
      </p:grpSpPr>
      <p:sp>
        <p:nvSpPr>
          <p:cNvPr id="453" name="Google Shape;453;p54"/>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Classification Process</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454" name="Google Shape;454;p54"/>
          <p:cNvSpPr txBox="1"/>
          <p:nvPr/>
        </p:nvSpPr>
        <p:spPr>
          <a:xfrm>
            <a:off x="0" y="0"/>
            <a:ext cx="1119857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54"/>
          <p:cNvSpPr txBox="1"/>
          <p:nvPr/>
        </p:nvSpPr>
        <p:spPr>
          <a:xfrm>
            <a:off x="0" y="852311"/>
            <a:ext cx="11664244"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Classification is a two step process:</a:t>
            </a:r>
            <a:endParaRPr/>
          </a:p>
          <a:p>
            <a:pPr indent="0" lvl="0" marL="0" marR="0" rtl="0" algn="l">
              <a:spcBef>
                <a:spcPts val="0"/>
              </a:spcBef>
              <a:spcAft>
                <a:spcPts val="0"/>
              </a:spcAft>
              <a:buNone/>
            </a:pPr>
            <a:r>
              <a:rPr lang="en-US" sz="2400">
                <a:solidFill>
                  <a:srgbClr val="00B0F0"/>
                </a:solidFill>
                <a:latin typeface="Calibri"/>
                <a:ea typeface="Calibri"/>
                <a:cs typeface="Calibri"/>
                <a:sym typeface="Calibri"/>
              </a:rPr>
              <a:t>Learning step (or training phase)</a:t>
            </a:r>
            <a:endParaRPr/>
          </a:p>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    Where a classification algorithm builds the classifier by analyzing or “learning from” a training set made up of database tuples and their associated class labels.</a:t>
            </a:r>
            <a:endParaRPr/>
          </a:p>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A tuple, X, is represented by an n-dimensional attribute vector, X = (x1, x2,..., xn), depicting n measurements made on the tuple from n database attributes, respectively, A1, A2,..., An.</a:t>
            </a:r>
            <a:endParaRPr/>
          </a:p>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Each tuple, X, is assumed to belong to a predefined class as determined by another database attribute called the class label attribute. </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lt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Noto Sans Symbols"/>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9" name="Shape 459"/>
        <p:cNvGrpSpPr/>
        <p:nvPr/>
      </p:nvGrpSpPr>
      <p:grpSpPr>
        <a:xfrm>
          <a:off x="0" y="0"/>
          <a:ext cx="0" cy="0"/>
          <a:chOff x="0" y="0"/>
          <a:chExt cx="0" cy="0"/>
        </a:xfrm>
      </p:grpSpPr>
      <p:sp>
        <p:nvSpPr>
          <p:cNvPr id="460" name="Google Shape;460;p55"/>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461" name="Google Shape;461;p55"/>
          <p:cNvSpPr txBox="1"/>
          <p:nvPr/>
        </p:nvSpPr>
        <p:spPr>
          <a:xfrm>
            <a:off x="0" y="852311"/>
            <a:ext cx="11664244" cy="341632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The class label attribute is discrete-valued and unordered, it is categorical (or nominal) in that each value serves as a category or class.</a:t>
            </a:r>
            <a:endParaRPr/>
          </a:p>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The individual tuples making up the training set are referred to as training tuples</a:t>
            </a:r>
            <a:endParaRPr/>
          </a:p>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Because the class label of each training tuple is provided, this step is also known as supervised learning.</a:t>
            </a:r>
            <a:endParaRPr/>
          </a:p>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The classifier or model generated in the first step of classification algorithm can be a classification rules, decision trees, or mathematical formulae. </a:t>
            </a:r>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190500" lvl="0" marL="342900" marR="0" rtl="0" algn="l">
              <a:spcBef>
                <a:spcPts val="0"/>
              </a:spcBef>
              <a:spcAft>
                <a:spcPts val="0"/>
              </a:spcAft>
              <a:buClr>
                <a:schemeClr val="dk1"/>
              </a:buClr>
              <a:buSzPts val="2400"/>
              <a:buFont typeface="Noto Sans Symbols"/>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5" name="Shape 465"/>
        <p:cNvGrpSpPr/>
        <p:nvPr/>
      </p:nvGrpSpPr>
      <p:grpSpPr>
        <a:xfrm>
          <a:off x="0" y="0"/>
          <a:ext cx="0" cy="0"/>
          <a:chOff x="0" y="0"/>
          <a:chExt cx="0" cy="0"/>
        </a:xfrm>
      </p:grpSpPr>
      <p:sp>
        <p:nvSpPr>
          <p:cNvPr id="466" name="Google Shape;466;p56"/>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Classification Process</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467" name="Google Shape;467;p56"/>
          <p:cNvSpPr txBox="1"/>
          <p:nvPr/>
        </p:nvSpPr>
        <p:spPr>
          <a:xfrm>
            <a:off x="0" y="0"/>
            <a:ext cx="1119857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56"/>
          <p:cNvSpPr txBox="1"/>
          <p:nvPr/>
        </p:nvSpPr>
        <p:spPr>
          <a:xfrm>
            <a:off x="166511" y="1049362"/>
            <a:ext cx="11404600"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B0F0"/>
                </a:solidFill>
                <a:latin typeface="Calibri"/>
                <a:ea typeface="Calibri"/>
                <a:cs typeface="Calibri"/>
                <a:sym typeface="Calibri"/>
              </a:rPr>
              <a:t>II classification step (or Testing Phase)</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In second step the model is used for classification, first it is used on a test data to check its accuracy.</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Estimate accuracy of the model ,the known label of test sample is compared with the classified result from the model</a:t>
            </a:r>
            <a:endParaRPr/>
          </a:p>
          <a:p>
            <a:pPr indent="-457200" lvl="0" marL="457200" marR="0" rtl="0" algn="l">
              <a:spcBef>
                <a:spcPts val="0"/>
              </a:spcBef>
              <a:spcAft>
                <a:spcPts val="0"/>
              </a:spcAft>
              <a:buClr>
                <a:schemeClr val="accent1"/>
              </a:buClr>
              <a:buSzPts val="2800"/>
              <a:buFont typeface="Noto Sans Symbols"/>
              <a:buChar char="✔"/>
            </a:pPr>
            <a:r>
              <a:rPr lang="en-US" sz="2800">
                <a:solidFill>
                  <a:schemeClr val="accent1"/>
                </a:solidFill>
                <a:latin typeface="Calibri"/>
                <a:ea typeface="Calibri"/>
                <a:cs typeface="Calibri"/>
                <a:sym typeface="Calibri"/>
              </a:rPr>
              <a:t>Accuracy rate is the percentage of test set samples that are correctly classified by the model</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Test set is independent of training set, otherwise over-fitting will occur</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If the accuracy is acceptable, use the model to classify data tuples whose class labels are not known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cap="none"/>
              <a:t>Classification : Example </a:t>
            </a:r>
            <a:endParaRPr/>
          </a:p>
        </p:txBody>
      </p:sp>
      <p:sp>
        <p:nvSpPr>
          <p:cNvPr id="474" name="Google Shape;474;p57"/>
          <p:cNvSpPr txBox="1"/>
          <p:nvPr/>
        </p:nvSpPr>
        <p:spPr>
          <a:xfrm>
            <a:off x="423760" y="1893711"/>
            <a:ext cx="11333884" cy="4525963"/>
          </a:xfrm>
          <a:prstGeom prst="rect">
            <a:avLst/>
          </a:prstGeom>
          <a:noFill/>
          <a:ln>
            <a:noFill/>
          </a:ln>
        </p:spPr>
        <p:txBody>
          <a:bodyPr anchorCtr="0" anchor="t" bIns="45700" lIns="91425" spcFirstLastPara="1" rIns="91425" wrap="square" tIns="45700">
            <a:noAutofit/>
          </a:bodyPr>
          <a:lstStyle/>
          <a:p>
            <a:pPr indent="-306000" lvl="0" marL="306000" marR="0" rtl="0" algn="l">
              <a:spcBef>
                <a:spcPts val="0"/>
              </a:spcBef>
              <a:spcAft>
                <a:spcPts val="0"/>
              </a:spcAft>
              <a:buClr>
                <a:schemeClr val="accent2"/>
              </a:buClr>
              <a:buSzPts val="1656"/>
              <a:buFont typeface="Noto Sans Symbols"/>
              <a:buNone/>
            </a:pPr>
            <a:r>
              <a:t/>
            </a:r>
            <a:endParaRPr sz="1800">
              <a:solidFill>
                <a:schemeClr val="dk2"/>
              </a:solidFill>
              <a:latin typeface="Calibri"/>
              <a:ea typeface="Calibri"/>
              <a:cs typeface="Calibri"/>
              <a:sym typeface="Calibri"/>
            </a:endParaRPr>
          </a:p>
        </p:txBody>
      </p:sp>
      <p:graphicFrame>
        <p:nvGraphicFramePr>
          <p:cNvPr id="475" name="Google Shape;475;p57"/>
          <p:cNvGraphicFramePr/>
          <p:nvPr/>
        </p:nvGraphicFramePr>
        <p:xfrm>
          <a:off x="1142999" y="2531534"/>
          <a:ext cx="3000000" cy="3000000"/>
        </p:xfrm>
        <a:graphic>
          <a:graphicData uri="http://schemas.openxmlformats.org/drawingml/2006/table">
            <a:tbl>
              <a:tblPr>
                <a:noFill/>
                <a:tableStyleId>{6E5AF159-D9D0-488A-86DB-0CA2D1760D55}</a:tableStyleId>
              </a:tblPr>
              <a:tblGrid>
                <a:gridCol w="877525"/>
                <a:gridCol w="1392450"/>
                <a:gridCol w="801375"/>
                <a:gridCol w="1026200"/>
                <a:gridCol w="1388825"/>
                <a:gridCol w="1169450"/>
                <a:gridCol w="1611850"/>
              </a:tblGrid>
              <a:tr h="579175">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Patient Id</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Sore throat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Fever</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Swollen Glands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Congestion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Headache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Diagnosis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Strep throat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2</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Allergy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3</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Cold</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4</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Strep throat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5</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Cold</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6</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Allergy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7</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Strep throat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8</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Allergy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9</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Cold</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00">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10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No</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Yes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Cold</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476" name="Google Shape;476;p57"/>
          <p:cNvSpPr txBox="1"/>
          <p:nvPr/>
        </p:nvSpPr>
        <p:spPr>
          <a:xfrm>
            <a:off x="8039100" y="1692483"/>
            <a:ext cx="13716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Class label</a:t>
            </a:r>
            <a:endParaRPr/>
          </a:p>
        </p:txBody>
      </p:sp>
      <p:cxnSp>
        <p:nvCxnSpPr>
          <p:cNvPr id="477" name="Google Shape;477;p57"/>
          <p:cNvCxnSpPr/>
          <p:nvPr/>
        </p:nvCxnSpPr>
        <p:spPr>
          <a:xfrm flipH="1">
            <a:off x="3505200" y="1921934"/>
            <a:ext cx="1905000" cy="609600"/>
          </a:xfrm>
          <a:prstGeom prst="straightConnector1">
            <a:avLst/>
          </a:prstGeom>
          <a:noFill/>
          <a:ln cap="flat" cmpd="sng" w="9525">
            <a:solidFill>
              <a:schemeClr val="dk1"/>
            </a:solidFill>
            <a:prstDash val="solid"/>
            <a:round/>
            <a:headEnd len="med" w="med" type="none"/>
            <a:tailEnd len="med" w="med" type="none"/>
          </a:ln>
        </p:spPr>
      </p:cxnSp>
      <p:cxnSp>
        <p:nvCxnSpPr>
          <p:cNvPr id="478" name="Google Shape;478;p57"/>
          <p:cNvCxnSpPr/>
          <p:nvPr/>
        </p:nvCxnSpPr>
        <p:spPr>
          <a:xfrm flipH="1">
            <a:off x="4572000" y="1921934"/>
            <a:ext cx="914400" cy="609600"/>
          </a:xfrm>
          <a:prstGeom prst="straightConnector1">
            <a:avLst/>
          </a:prstGeom>
          <a:noFill/>
          <a:ln cap="flat" cmpd="sng" w="9525">
            <a:solidFill>
              <a:schemeClr val="dk1"/>
            </a:solidFill>
            <a:prstDash val="solid"/>
            <a:round/>
            <a:headEnd len="med" w="med" type="none"/>
            <a:tailEnd len="med" w="med" type="none"/>
          </a:ln>
        </p:spPr>
      </p:cxnSp>
      <p:cxnSp>
        <p:nvCxnSpPr>
          <p:cNvPr id="479" name="Google Shape;479;p57"/>
          <p:cNvCxnSpPr/>
          <p:nvPr/>
        </p:nvCxnSpPr>
        <p:spPr>
          <a:xfrm>
            <a:off x="5463822" y="1926835"/>
            <a:ext cx="0" cy="609600"/>
          </a:xfrm>
          <a:prstGeom prst="straightConnector1">
            <a:avLst/>
          </a:prstGeom>
          <a:noFill/>
          <a:ln cap="flat" cmpd="sng" w="9525">
            <a:solidFill>
              <a:schemeClr val="dk1"/>
            </a:solidFill>
            <a:prstDash val="solid"/>
            <a:round/>
            <a:headEnd len="med" w="med" type="none"/>
            <a:tailEnd len="med" w="med" type="none"/>
          </a:ln>
        </p:spPr>
      </p:cxnSp>
      <p:cxnSp>
        <p:nvCxnSpPr>
          <p:cNvPr id="480" name="Google Shape;480;p57"/>
          <p:cNvCxnSpPr/>
          <p:nvPr/>
        </p:nvCxnSpPr>
        <p:spPr>
          <a:xfrm>
            <a:off x="5410199" y="1921934"/>
            <a:ext cx="1317977" cy="609600"/>
          </a:xfrm>
          <a:prstGeom prst="straightConnector1">
            <a:avLst/>
          </a:prstGeom>
          <a:noFill/>
          <a:ln cap="flat" cmpd="sng" w="9525">
            <a:solidFill>
              <a:schemeClr val="dk1"/>
            </a:solidFill>
            <a:prstDash val="solid"/>
            <a:round/>
            <a:headEnd len="med" w="med" type="none"/>
            <a:tailEnd len="med" w="med" type="none"/>
          </a:ln>
        </p:spPr>
      </p:cxnSp>
      <p:cxnSp>
        <p:nvCxnSpPr>
          <p:cNvPr id="481" name="Google Shape;481;p57"/>
          <p:cNvCxnSpPr/>
          <p:nvPr/>
        </p:nvCxnSpPr>
        <p:spPr>
          <a:xfrm>
            <a:off x="5410200" y="1921934"/>
            <a:ext cx="2133600" cy="60960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57"/>
          <p:cNvCxnSpPr/>
          <p:nvPr/>
        </p:nvCxnSpPr>
        <p:spPr>
          <a:xfrm flipH="1">
            <a:off x="7848600" y="1998134"/>
            <a:ext cx="381000" cy="609600"/>
          </a:xfrm>
          <a:prstGeom prst="straightConnector1">
            <a:avLst/>
          </a:prstGeom>
          <a:noFill/>
          <a:ln cap="flat" cmpd="sng" w="9525">
            <a:solidFill>
              <a:schemeClr val="dk1"/>
            </a:solidFill>
            <a:prstDash val="solid"/>
            <a:round/>
            <a:headEnd len="med" w="med" type="none"/>
            <a:tailEnd len="med" w="med" type="none"/>
          </a:ln>
        </p:spPr>
      </p:cxnSp>
      <p:sp>
        <p:nvSpPr>
          <p:cNvPr id="483" name="Google Shape;483;p57"/>
          <p:cNvSpPr txBox="1"/>
          <p:nvPr/>
        </p:nvSpPr>
        <p:spPr>
          <a:xfrm>
            <a:off x="3355622" y="1864922"/>
            <a:ext cx="13716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Attributes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58"/>
          <p:cNvGrpSpPr/>
          <p:nvPr/>
        </p:nvGrpSpPr>
        <p:grpSpPr>
          <a:xfrm>
            <a:off x="2133600" y="988673"/>
            <a:ext cx="1698625" cy="1506538"/>
            <a:chOff x="1283" y="1118"/>
            <a:chExt cx="1070" cy="949"/>
          </a:xfrm>
        </p:grpSpPr>
        <p:pic>
          <p:nvPicPr>
            <p:cNvPr id="489" name="Google Shape;489;p58"/>
            <p:cNvPicPr preferRelativeResize="0"/>
            <p:nvPr/>
          </p:nvPicPr>
          <p:blipFill rotWithShape="1">
            <a:blip r:embed="rId3">
              <a:alphaModFix/>
            </a:blip>
            <a:srcRect b="0" l="0" r="0" t="0"/>
            <a:stretch/>
          </p:blipFill>
          <p:spPr>
            <a:xfrm>
              <a:off x="1283" y="1118"/>
              <a:ext cx="1070" cy="949"/>
            </a:xfrm>
            <a:prstGeom prst="rect">
              <a:avLst/>
            </a:prstGeom>
            <a:noFill/>
            <a:ln>
              <a:noFill/>
            </a:ln>
          </p:spPr>
        </p:pic>
        <p:sp>
          <p:nvSpPr>
            <p:cNvPr id="490" name="Google Shape;490;p58"/>
            <p:cNvSpPr/>
            <p:nvPr/>
          </p:nvSpPr>
          <p:spPr>
            <a:xfrm>
              <a:off x="1347" y="1398"/>
              <a:ext cx="934" cy="518"/>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2400">
                  <a:solidFill>
                    <a:schemeClr val="accent2"/>
                  </a:solidFill>
                  <a:latin typeface="Times New Roman"/>
                  <a:ea typeface="Times New Roman"/>
                  <a:cs typeface="Times New Roman"/>
                  <a:sym typeface="Times New Roman"/>
                </a:rPr>
                <a:t>Training</a:t>
              </a:r>
              <a:endParaRPr/>
            </a:p>
            <a:p>
              <a:pPr indent="0" lvl="0" marL="0" marR="0" rtl="0" algn="ctr">
                <a:spcBef>
                  <a:spcPts val="0"/>
                </a:spcBef>
                <a:spcAft>
                  <a:spcPts val="0"/>
                </a:spcAft>
                <a:buNone/>
              </a:pPr>
              <a:r>
                <a:rPr lang="en-US" sz="2400">
                  <a:solidFill>
                    <a:schemeClr val="accent2"/>
                  </a:solidFill>
                  <a:latin typeface="Times New Roman"/>
                  <a:ea typeface="Times New Roman"/>
                  <a:cs typeface="Times New Roman"/>
                  <a:sym typeface="Times New Roman"/>
                </a:rPr>
                <a:t>Data</a:t>
              </a:r>
              <a:endParaRPr/>
            </a:p>
          </p:txBody>
        </p:sp>
      </p:grpSp>
      <p:cxnSp>
        <p:nvCxnSpPr>
          <p:cNvPr id="491" name="Google Shape;491;p58"/>
          <p:cNvCxnSpPr/>
          <p:nvPr/>
        </p:nvCxnSpPr>
        <p:spPr>
          <a:xfrm flipH="1">
            <a:off x="1276350" y="2362200"/>
            <a:ext cx="958850" cy="457200"/>
          </a:xfrm>
          <a:prstGeom prst="straightConnector1">
            <a:avLst/>
          </a:prstGeom>
          <a:noFill/>
          <a:ln cap="flat" cmpd="sng" w="12700">
            <a:solidFill>
              <a:srgbClr val="000000"/>
            </a:solidFill>
            <a:prstDash val="solid"/>
            <a:round/>
            <a:headEnd len="sm" w="sm" type="none"/>
            <a:tailEnd len="sm" w="sm" type="none"/>
          </a:ln>
        </p:spPr>
      </p:cxnSp>
      <p:cxnSp>
        <p:nvCxnSpPr>
          <p:cNvPr id="492" name="Google Shape;492;p58"/>
          <p:cNvCxnSpPr/>
          <p:nvPr/>
        </p:nvCxnSpPr>
        <p:spPr>
          <a:xfrm>
            <a:off x="3674697" y="2362200"/>
            <a:ext cx="1371600" cy="457200"/>
          </a:xfrm>
          <a:prstGeom prst="straightConnector1">
            <a:avLst/>
          </a:prstGeom>
          <a:noFill/>
          <a:ln cap="flat" cmpd="sng" w="12700">
            <a:solidFill>
              <a:srgbClr val="000000"/>
            </a:solidFill>
            <a:prstDash val="solid"/>
            <a:round/>
            <a:headEnd len="sm" w="sm" type="none"/>
            <a:tailEnd len="sm" w="sm" type="none"/>
          </a:ln>
        </p:spPr>
      </p:cxnSp>
      <p:sp>
        <p:nvSpPr>
          <p:cNvPr id="493" name="Google Shape;493;p58"/>
          <p:cNvSpPr/>
          <p:nvPr/>
        </p:nvSpPr>
        <p:spPr>
          <a:xfrm>
            <a:off x="6476999" y="694134"/>
            <a:ext cx="1870075" cy="835025"/>
          </a:xfrm>
          <a:prstGeom prst="rect">
            <a:avLst/>
          </a:prstGeom>
          <a:solidFill>
            <a:srgbClr val="CCFFFF"/>
          </a:solidFill>
          <a:ln cap="flat" cmpd="sng" w="12700">
            <a:solidFill>
              <a:schemeClr val="dk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2400">
                <a:solidFill>
                  <a:schemeClr val="accent2"/>
                </a:solidFill>
                <a:latin typeface="Times New Roman"/>
                <a:ea typeface="Times New Roman"/>
                <a:cs typeface="Times New Roman"/>
                <a:sym typeface="Times New Roman"/>
              </a:rPr>
              <a:t>Classification</a:t>
            </a:r>
            <a:endParaRPr/>
          </a:p>
          <a:p>
            <a:pPr indent="0" lvl="0" marL="0" marR="0" rtl="0" algn="ctr">
              <a:spcBef>
                <a:spcPts val="0"/>
              </a:spcBef>
              <a:spcAft>
                <a:spcPts val="0"/>
              </a:spcAft>
              <a:buNone/>
            </a:pPr>
            <a:r>
              <a:rPr lang="en-US" sz="2400">
                <a:solidFill>
                  <a:schemeClr val="accent2"/>
                </a:solidFill>
                <a:latin typeface="Times New Roman"/>
                <a:ea typeface="Times New Roman"/>
                <a:cs typeface="Times New Roman"/>
                <a:sym typeface="Times New Roman"/>
              </a:rPr>
              <a:t>Algorithms</a:t>
            </a:r>
            <a:endParaRPr/>
          </a:p>
        </p:txBody>
      </p:sp>
      <p:sp>
        <p:nvSpPr>
          <p:cNvPr id="494" name="Google Shape;494;p58"/>
          <p:cNvSpPr/>
          <p:nvPr/>
        </p:nvSpPr>
        <p:spPr>
          <a:xfrm rot="-1140000">
            <a:off x="4343400" y="990600"/>
            <a:ext cx="1657350" cy="484188"/>
          </a:xfrm>
          <a:prstGeom prst="rightArrow">
            <a:avLst>
              <a:gd fmla="val 50000" name="adj1"/>
              <a:gd fmla="val 85605" name="adj2"/>
            </a:avLst>
          </a:prstGeom>
          <a:solidFill>
            <a:srgbClr val="2597B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95" name="Google Shape;495;p58"/>
          <p:cNvGrpSpPr/>
          <p:nvPr/>
        </p:nvGrpSpPr>
        <p:grpSpPr>
          <a:xfrm>
            <a:off x="6434478" y="3051833"/>
            <a:ext cx="1889125" cy="1506538"/>
            <a:chOff x="4081" y="2026"/>
            <a:chExt cx="1190" cy="949"/>
          </a:xfrm>
        </p:grpSpPr>
        <p:pic>
          <p:nvPicPr>
            <p:cNvPr id="496" name="Google Shape;496;p58"/>
            <p:cNvPicPr preferRelativeResize="0"/>
            <p:nvPr/>
          </p:nvPicPr>
          <p:blipFill rotWithShape="1">
            <a:blip r:embed="rId4">
              <a:alphaModFix/>
            </a:blip>
            <a:srcRect b="0" l="0" r="0" t="0"/>
            <a:stretch/>
          </p:blipFill>
          <p:spPr>
            <a:xfrm>
              <a:off x="4081" y="2026"/>
              <a:ext cx="1190" cy="949"/>
            </a:xfrm>
            <a:prstGeom prst="rect">
              <a:avLst/>
            </a:prstGeom>
            <a:noFill/>
            <a:ln>
              <a:noFill/>
            </a:ln>
          </p:spPr>
        </p:pic>
        <p:sp>
          <p:nvSpPr>
            <p:cNvPr id="497" name="Google Shape;497;p58"/>
            <p:cNvSpPr/>
            <p:nvPr/>
          </p:nvSpPr>
          <p:spPr>
            <a:xfrm>
              <a:off x="4245" y="2306"/>
              <a:ext cx="851" cy="518"/>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2400">
                  <a:solidFill>
                    <a:schemeClr val="accent2"/>
                  </a:solidFill>
                  <a:latin typeface="Times New Roman"/>
                  <a:ea typeface="Times New Roman"/>
                  <a:cs typeface="Times New Roman"/>
                  <a:sym typeface="Times New Roman"/>
                </a:rPr>
                <a:t>Classifier</a:t>
              </a:r>
              <a:endParaRPr/>
            </a:p>
            <a:p>
              <a:pPr indent="0" lvl="0" marL="0" marR="0" rtl="0" algn="ctr">
                <a:spcBef>
                  <a:spcPts val="0"/>
                </a:spcBef>
                <a:spcAft>
                  <a:spcPts val="0"/>
                </a:spcAft>
                <a:buNone/>
              </a:pPr>
              <a:r>
                <a:rPr lang="en-US" sz="2400">
                  <a:solidFill>
                    <a:schemeClr val="accent2"/>
                  </a:solidFill>
                  <a:latin typeface="Times New Roman"/>
                  <a:ea typeface="Times New Roman"/>
                  <a:cs typeface="Times New Roman"/>
                  <a:sym typeface="Times New Roman"/>
                </a:rPr>
                <a:t>(Model)</a:t>
              </a:r>
              <a:endParaRPr/>
            </a:p>
          </p:txBody>
        </p:sp>
      </p:grpSp>
      <p:sp>
        <p:nvSpPr>
          <p:cNvPr id="498" name="Google Shape;498;p58"/>
          <p:cNvSpPr/>
          <p:nvPr/>
        </p:nvSpPr>
        <p:spPr>
          <a:xfrm>
            <a:off x="7239000" y="2131673"/>
            <a:ext cx="546100" cy="592138"/>
          </a:xfrm>
          <a:prstGeom prst="downArrow">
            <a:avLst>
              <a:gd fmla="val 50000" name="adj1"/>
              <a:gd fmla="val 27118" name="adj2"/>
            </a:avLst>
          </a:prstGeom>
          <a:solidFill>
            <a:srgbClr val="2597B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499" name="Google Shape;499;p58"/>
          <p:cNvGrpSpPr/>
          <p:nvPr/>
        </p:nvGrpSpPr>
        <p:grpSpPr>
          <a:xfrm>
            <a:off x="7412037" y="3860800"/>
            <a:ext cx="4478388" cy="2524584"/>
            <a:chOff x="0" y="192"/>
            <a:chExt cx="5349" cy="3870"/>
          </a:xfrm>
        </p:grpSpPr>
        <p:sp>
          <p:nvSpPr>
            <p:cNvPr id="500" name="Google Shape;500;p58"/>
            <p:cNvSpPr/>
            <p:nvPr/>
          </p:nvSpPr>
          <p:spPr>
            <a:xfrm>
              <a:off x="2256" y="192"/>
              <a:ext cx="1152" cy="96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Swollen</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Glands</a:t>
              </a:r>
              <a:endParaRPr/>
            </a:p>
          </p:txBody>
        </p:sp>
        <p:sp>
          <p:nvSpPr>
            <p:cNvPr id="501" name="Google Shape;501;p58"/>
            <p:cNvSpPr/>
            <p:nvPr/>
          </p:nvSpPr>
          <p:spPr>
            <a:xfrm>
              <a:off x="1152" y="1776"/>
              <a:ext cx="1152" cy="96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Fever</a:t>
              </a:r>
              <a:endParaRPr/>
            </a:p>
          </p:txBody>
        </p:sp>
        <p:cxnSp>
          <p:nvCxnSpPr>
            <p:cNvPr id="502" name="Google Shape;502;p58"/>
            <p:cNvCxnSpPr/>
            <p:nvPr/>
          </p:nvCxnSpPr>
          <p:spPr>
            <a:xfrm flipH="1">
              <a:off x="1968" y="1008"/>
              <a:ext cx="432" cy="768"/>
            </a:xfrm>
            <a:prstGeom prst="straightConnector1">
              <a:avLst/>
            </a:prstGeom>
            <a:noFill/>
            <a:ln cap="flat" cmpd="sng" w="9525">
              <a:solidFill>
                <a:schemeClr val="dk1"/>
              </a:solidFill>
              <a:prstDash val="solid"/>
              <a:round/>
              <a:headEnd len="med" w="med" type="none"/>
              <a:tailEnd len="med" w="med" type="none"/>
            </a:ln>
          </p:spPr>
        </p:cxnSp>
        <p:sp>
          <p:nvSpPr>
            <p:cNvPr id="503" name="Google Shape;503;p58"/>
            <p:cNvSpPr txBox="1"/>
            <p:nvPr/>
          </p:nvSpPr>
          <p:spPr>
            <a:xfrm>
              <a:off x="1584" y="1151"/>
              <a:ext cx="576" cy="6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No</a:t>
              </a:r>
              <a:endParaRPr/>
            </a:p>
          </p:txBody>
        </p:sp>
        <p:cxnSp>
          <p:nvCxnSpPr>
            <p:cNvPr id="504" name="Google Shape;504;p58"/>
            <p:cNvCxnSpPr/>
            <p:nvPr/>
          </p:nvCxnSpPr>
          <p:spPr>
            <a:xfrm>
              <a:off x="3264" y="960"/>
              <a:ext cx="672" cy="912"/>
            </a:xfrm>
            <a:prstGeom prst="straightConnector1">
              <a:avLst/>
            </a:prstGeom>
            <a:noFill/>
            <a:ln cap="flat" cmpd="sng" w="9525">
              <a:solidFill>
                <a:schemeClr val="dk1"/>
              </a:solidFill>
              <a:prstDash val="solid"/>
              <a:round/>
              <a:headEnd len="med" w="med" type="none"/>
              <a:tailEnd len="med" w="med" type="none"/>
            </a:ln>
          </p:spPr>
        </p:cxnSp>
        <p:sp>
          <p:nvSpPr>
            <p:cNvPr id="505" name="Google Shape;505;p58"/>
            <p:cNvSpPr txBox="1"/>
            <p:nvPr/>
          </p:nvSpPr>
          <p:spPr>
            <a:xfrm>
              <a:off x="3745" y="1201"/>
              <a:ext cx="863" cy="6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Yes</a:t>
              </a:r>
              <a:endParaRPr/>
            </a:p>
          </p:txBody>
        </p:sp>
        <p:sp>
          <p:nvSpPr>
            <p:cNvPr id="506" name="Google Shape;506;p58"/>
            <p:cNvSpPr/>
            <p:nvPr/>
          </p:nvSpPr>
          <p:spPr>
            <a:xfrm>
              <a:off x="3669" y="2027"/>
              <a:ext cx="1680" cy="528"/>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Diagnosis=Strep Throat</a:t>
              </a:r>
              <a:endParaRPr/>
            </a:p>
          </p:txBody>
        </p:sp>
        <p:sp>
          <p:nvSpPr>
            <p:cNvPr id="507" name="Google Shape;507;p58"/>
            <p:cNvSpPr/>
            <p:nvPr/>
          </p:nvSpPr>
          <p:spPr>
            <a:xfrm>
              <a:off x="0" y="3072"/>
              <a:ext cx="1776" cy="528"/>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Diagnosis=Allergy</a:t>
              </a:r>
              <a:endParaRPr/>
            </a:p>
          </p:txBody>
        </p:sp>
        <p:sp>
          <p:nvSpPr>
            <p:cNvPr id="508" name="Google Shape;508;p58"/>
            <p:cNvSpPr/>
            <p:nvPr/>
          </p:nvSpPr>
          <p:spPr>
            <a:xfrm>
              <a:off x="1872" y="3072"/>
              <a:ext cx="1776" cy="528"/>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Diagnosis =Cold</a:t>
              </a:r>
              <a:endParaRPr/>
            </a:p>
          </p:txBody>
        </p:sp>
        <p:cxnSp>
          <p:nvCxnSpPr>
            <p:cNvPr id="509" name="Google Shape;509;p58"/>
            <p:cNvCxnSpPr/>
            <p:nvPr/>
          </p:nvCxnSpPr>
          <p:spPr>
            <a:xfrm flipH="1">
              <a:off x="864" y="2496"/>
              <a:ext cx="384" cy="576"/>
            </a:xfrm>
            <a:prstGeom prst="straightConnector1">
              <a:avLst/>
            </a:prstGeom>
            <a:noFill/>
            <a:ln cap="flat" cmpd="sng" w="9525">
              <a:solidFill>
                <a:schemeClr val="dk1"/>
              </a:solidFill>
              <a:prstDash val="solid"/>
              <a:round/>
              <a:headEnd len="med" w="med" type="none"/>
              <a:tailEnd len="med" w="med" type="none"/>
            </a:ln>
          </p:spPr>
        </p:cxnSp>
        <p:cxnSp>
          <p:nvCxnSpPr>
            <p:cNvPr id="510" name="Google Shape;510;p58"/>
            <p:cNvCxnSpPr/>
            <p:nvPr/>
          </p:nvCxnSpPr>
          <p:spPr>
            <a:xfrm>
              <a:off x="2256" y="2400"/>
              <a:ext cx="288" cy="624"/>
            </a:xfrm>
            <a:prstGeom prst="straightConnector1">
              <a:avLst/>
            </a:prstGeom>
            <a:noFill/>
            <a:ln cap="flat" cmpd="sng" w="9525">
              <a:solidFill>
                <a:schemeClr val="dk1"/>
              </a:solidFill>
              <a:prstDash val="solid"/>
              <a:round/>
              <a:headEnd len="med" w="med" type="none"/>
              <a:tailEnd len="med" w="med" type="none"/>
            </a:ln>
          </p:spPr>
        </p:cxnSp>
        <p:sp>
          <p:nvSpPr>
            <p:cNvPr id="511" name="Google Shape;511;p58"/>
            <p:cNvSpPr txBox="1"/>
            <p:nvPr/>
          </p:nvSpPr>
          <p:spPr>
            <a:xfrm>
              <a:off x="336" y="2591"/>
              <a:ext cx="530" cy="10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No</a:t>
              </a:r>
              <a:endParaRPr/>
            </a:p>
          </p:txBody>
        </p:sp>
        <p:sp>
          <p:nvSpPr>
            <p:cNvPr id="512" name="Google Shape;512;p58"/>
            <p:cNvSpPr txBox="1"/>
            <p:nvPr/>
          </p:nvSpPr>
          <p:spPr>
            <a:xfrm>
              <a:off x="2736" y="2640"/>
              <a:ext cx="530" cy="14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Yes</a:t>
              </a:r>
              <a:endParaRPr/>
            </a:p>
          </p:txBody>
        </p:sp>
      </p:grpSp>
      <p:graphicFrame>
        <p:nvGraphicFramePr>
          <p:cNvPr id="513" name="Google Shape;513;p58"/>
          <p:cNvGraphicFramePr/>
          <p:nvPr/>
        </p:nvGraphicFramePr>
        <p:xfrm>
          <a:off x="457200" y="2819400"/>
          <a:ext cx="3000000" cy="3000000"/>
        </p:xfrm>
        <a:graphic>
          <a:graphicData uri="http://schemas.openxmlformats.org/drawingml/2006/table">
            <a:tbl>
              <a:tblPr>
                <a:noFill/>
                <a:tableStyleId>{6E5AF159-D9D0-488A-86DB-0CA2D1760D55}</a:tableStyleId>
              </a:tblPr>
              <a:tblGrid>
                <a:gridCol w="557225"/>
                <a:gridCol w="885825"/>
                <a:gridCol w="511175"/>
                <a:gridCol w="650875"/>
                <a:gridCol w="884225"/>
                <a:gridCol w="744550"/>
                <a:gridCol w="1023925"/>
              </a:tblGrid>
              <a:tr h="82282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Patient Id</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Sore throat</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Fever</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Swollen Glands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Congestion</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Headache </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Diagnosis</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1</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Strep throat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2</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Allergy</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3</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Cold</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4</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Strep throat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5</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Cold</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6</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Allergy</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7</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Strep throat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8</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Allergy</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9</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Cold</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10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Cold</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14" name="Google Shape;514;p58"/>
          <p:cNvSpPr/>
          <p:nvPr/>
        </p:nvSpPr>
        <p:spPr>
          <a:xfrm>
            <a:off x="598828" y="-12311"/>
            <a:ext cx="6096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Step I: Learning step (or training phase)</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pSp>
        <p:nvGrpSpPr>
          <p:cNvPr id="519" name="Google Shape;519;p59"/>
          <p:cNvGrpSpPr/>
          <p:nvPr/>
        </p:nvGrpSpPr>
        <p:grpSpPr>
          <a:xfrm>
            <a:off x="2133600" y="988673"/>
            <a:ext cx="1698625" cy="1506538"/>
            <a:chOff x="1283" y="1118"/>
            <a:chExt cx="1070" cy="949"/>
          </a:xfrm>
        </p:grpSpPr>
        <p:pic>
          <p:nvPicPr>
            <p:cNvPr id="520" name="Google Shape;520;p59"/>
            <p:cNvPicPr preferRelativeResize="0"/>
            <p:nvPr/>
          </p:nvPicPr>
          <p:blipFill rotWithShape="1">
            <a:blip r:embed="rId3">
              <a:alphaModFix/>
            </a:blip>
            <a:srcRect b="0" l="0" r="0" t="0"/>
            <a:stretch/>
          </p:blipFill>
          <p:spPr>
            <a:xfrm>
              <a:off x="1283" y="1118"/>
              <a:ext cx="1070" cy="949"/>
            </a:xfrm>
            <a:prstGeom prst="rect">
              <a:avLst/>
            </a:prstGeom>
            <a:noFill/>
            <a:ln>
              <a:noFill/>
            </a:ln>
          </p:spPr>
        </p:pic>
        <p:sp>
          <p:nvSpPr>
            <p:cNvPr id="521" name="Google Shape;521;p59"/>
            <p:cNvSpPr/>
            <p:nvPr/>
          </p:nvSpPr>
          <p:spPr>
            <a:xfrm>
              <a:off x="1347" y="1395"/>
              <a:ext cx="934" cy="524"/>
            </a:xfrm>
            <a:prstGeom prst="rect">
              <a:avLst/>
            </a:prstGeom>
            <a:no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2400">
                  <a:solidFill>
                    <a:schemeClr val="accent2"/>
                  </a:solidFill>
                  <a:latin typeface="Times New Roman"/>
                  <a:ea typeface="Times New Roman"/>
                  <a:cs typeface="Times New Roman"/>
                  <a:sym typeface="Times New Roman"/>
                </a:rPr>
                <a:t>Test</a:t>
              </a:r>
              <a:endParaRPr/>
            </a:p>
            <a:p>
              <a:pPr indent="0" lvl="0" marL="0" marR="0" rtl="0" algn="ctr">
                <a:spcBef>
                  <a:spcPts val="0"/>
                </a:spcBef>
                <a:spcAft>
                  <a:spcPts val="0"/>
                </a:spcAft>
                <a:buNone/>
              </a:pPr>
              <a:r>
                <a:rPr lang="en-US" sz="2400">
                  <a:solidFill>
                    <a:schemeClr val="accent2"/>
                  </a:solidFill>
                  <a:latin typeface="Times New Roman"/>
                  <a:ea typeface="Times New Roman"/>
                  <a:cs typeface="Times New Roman"/>
                  <a:sym typeface="Times New Roman"/>
                </a:rPr>
                <a:t>Data</a:t>
              </a:r>
              <a:endParaRPr/>
            </a:p>
          </p:txBody>
        </p:sp>
      </p:grpSp>
      <p:cxnSp>
        <p:nvCxnSpPr>
          <p:cNvPr id="522" name="Google Shape;522;p59"/>
          <p:cNvCxnSpPr/>
          <p:nvPr/>
        </p:nvCxnSpPr>
        <p:spPr>
          <a:xfrm flipH="1">
            <a:off x="1276350" y="2362200"/>
            <a:ext cx="958850" cy="457200"/>
          </a:xfrm>
          <a:prstGeom prst="straightConnector1">
            <a:avLst/>
          </a:prstGeom>
          <a:noFill/>
          <a:ln cap="flat" cmpd="sng" w="12700">
            <a:solidFill>
              <a:srgbClr val="000000"/>
            </a:solidFill>
            <a:prstDash val="solid"/>
            <a:round/>
            <a:headEnd len="sm" w="sm" type="none"/>
            <a:tailEnd len="sm" w="sm" type="none"/>
          </a:ln>
        </p:spPr>
      </p:cxnSp>
      <p:cxnSp>
        <p:nvCxnSpPr>
          <p:cNvPr id="523" name="Google Shape;523;p59"/>
          <p:cNvCxnSpPr/>
          <p:nvPr/>
        </p:nvCxnSpPr>
        <p:spPr>
          <a:xfrm>
            <a:off x="3674697" y="2362200"/>
            <a:ext cx="1371600" cy="457200"/>
          </a:xfrm>
          <a:prstGeom prst="straightConnector1">
            <a:avLst/>
          </a:prstGeom>
          <a:noFill/>
          <a:ln cap="flat" cmpd="sng" w="12700">
            <a:solidFill>
              <a:srgbClr val="000000"/>
            </a:solidFill>
            <a:prstDash val="solid"/>
            <a:round/>
            <a:headEnd len="sm" w="sm" type="none"/>
            <a:tailEnd len="sm" w="sm" type="none"/>
          </a:ln>
        </p:spPr>
      </p:cxnSp>
      <p:sp>
        <p:nvSpPr>
          <p:cNvPr id="524" name="Google Shape;524;p59"/>
          <p:cNvSpPr/>
          <p:nvPr/>
        </p:nvSpPr>
        <p:spPr>
          <a:xfrm rot="-1140000">
            <a:off x="3865896" y="1213612"/>
            <a:ext cx="1657350" cy="484188"/>
          </a:xfrm>
          <a:prstGeom prst="rightArrow">
            <a:avLst>
              <a:gd fmla="val 50000" name="adj1"/>
              <a:gd fmla="val 85605" name="adj2"/>
            </a:avLst>
          </a:prstGeom>
          <a:solidFill>
            <a:srgbClr val="2597B8"/>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525" name="Google Shape;525;p59"/>
          <p:cNvGrpSpPr/>
          <p:nvPr/>
        </p:nvGrpSpPr>
        <p:grpSpPr>
          <a:xfrm>
            <a:off x="6023505" y="753723"/>
            <a:ext cx="4478388" cy="1741488"/>
            <a:chOff x="0" y="192"/>
            <a:chExt cx="5349" cy="3870"/>
          </a:xfrm>
        </p:grpSpPr>
        <p:sp>
          <p:nvSpPr>
            <p:cNvPr id="526" name="Google Shape;526;p59"/>
            <p:cNvSpPr/>
            <p:nvPr/>
          </p:nvSpPr>
          <p:spPr>
            <a:xfrm>
              <a:off x="2256" y="192"/>
              <a:ext cx="1152" cy="96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Swollen</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Glands</a:t>
              </a:r>
              <a:endParaRPr/>
            </a:p>
          </p:txBody>
        </p:sp>
        <p:sp>
          <p:nvSpPr>
            <p:cNvPr id="527" name="Google Shape;527;p59"/>
            <p:cNvSpPr/>
            <p:nvPr/>
          </p:nvSpPr>
          <p:spPr>
            <a:xfrm>
              <a:off x="1152" y="1776"/>
              <a:ext cx="1152" cy="96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Fever</a:t>
              </a:r>
              <a:endParaRPr/>
            </a:p>
          </p:txBody>
        </p:sp>
        <p:cxnSp>
          <p:nvCxnSpPr>
            <p:cNvPr id="528" name="Google Shape;528;p59"/>
            <p:cNvCxnSpPr/>
            <p:nvPr/>
          </p:nvCxnSpPr>
          <p:spPr>
            <a:xfrm flipH="1">
              <a:off x="1968" y="1008"/>
              <a:ext cx="432" cy="768"/>
            </a:xfrm>
            <a:prstGeom prst="straightConnector1">
              <a:avLst/>
            </a:prstGeom>
            <a:noFill/>
            <a:ln cap="flat" cmpd="sng" w="9525">
              <a:solidFill>
                <a:schemeClr val="dk1"/>
              </a:solidFill>
              <a:prstDash val="solid"/>
              <a:round/>
              <a:headEnd len="med" w="med" type="none"/>
              <a:tailEnd len="med" w="med" type="none"/>
            </a:ln>
          </p:spPr>
        </p:cxnSp>
        <p:sp>
          <p:nvSpPr>
            <p:cNvPr id="529" name="Google Shape;529;p59"/>
            <p:cNvSpPr txBox="1"/>
            <p:nvPr/>
          </p:nvSpPr>
          <p:spPr>
            <a:xfrm>
              <a:off x="1584" y="1151"/>
              <a:ext cx="576" cy="6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No</a:t>
              </a:r>
              <a:endParaRPr/>
            </a:p>
          </p:txBody>
        </p:sp>
        <p:cxnSp>
          <p:nvCxnSpPr>
            <p:cNvPr id="530" name="Google Shape;530;p59"/>
            <p:cNvCxnSpPr/>
            <p:nvPr/>
          </p:nvCxnSpPr>
          <p:spPr>
            <a:xfrm>
              <a:off x="3264" y="960"/>
              <a:ext cx="672" cy="912"/>
            </a:xfrm>
            <a:prstGeom prst="straightConnector1">
              <a:avLst/>
            </a:prstGeom>
            <a:noFill/>
            <a:ln cap="flat" cmpd="sng" w="9525">
              <a:solidFill>
                <a:schemeClr val="dk1"/>
              </a:solidFill>
              <a:prstDash val="solid"/>
              <a:round/>
              <a:headEnd len="med" w="med" type="none"/>
              <a:tailEnd len="med" w="med" type="none"/>
            </a:ln>
          </p:spPr>
        </p:cxnSp>
        <p:sp>
          <p:nvSpPr>
            <p:cNvPr id="531" name="Google Shape;531;p59"/>
            <p:cNvSpPr txBox="1"/>
            <p:nvPr/>
          </p:nvSpPr>
          <p:spPr>
            <a:xfrm>
              <a:off x="3745" y="1201"/>
              <a:ext cx="863" cy="6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Yes</a:t>
              </a:r>
              <a:endParaRPr/>
            </a:p>
          </p:txBody>
        </p:sp>
        <p:sp>
          <p:nvSpPr>
            <p:cNvPr id="532" name="Google Shape;532;p59"/>
            <p:cNvSpPr/>
            <p:nvPr/>
          </p:nvSpPr>
          <p:spPr>
            <a:xfrm>
              <a:off x="3669" y="2027"/>
              <a:ext cx="1680" cy="528"/>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Diagnosis=Strep Throat</a:t>
              </a:r>
              <a:endParaRPr/>
            </a:p>
          </p:txBody>
        </p:sp>
        <p:sp>
          <p:nvSpPr>
            <p:cNvPr id="533" name="Google Shape;533;p59"/>
            <p:cNvSpPr/>
            <p:nvPr/>
          </p:nvSpPr>
          <p:spPr>
            <a:xfrm>
              <a:off x="0" y="3072"/>
              <a:ext cx="1776" cy="528"/>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Diagnosis=Allergy</a:t>
              </a:r>
              <a:endParaRPr/>
            </a:p>
          </p:txBody>
        </p:sp>
        <p:sp>
          <p:nvSpPr>
            <p:cNvPr id="534" name="Google Shape;534;p59"/>
            <p:cNvSpPr/>
            <p:nvPr/>
          </p:nvSpPr>
          <p:spPr>
            <a:xfrm>
              <a:off x="1872" y="3072"/>
              <a:ext cx="1776" cy="528"/>
            </a:xfrm>
            <a:prstGeom prst="rect">
              <a:avLst/>
            </a:prstGeom>
            <a:solidFill>
              <a:srgbClr val="C0C0C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Diagnosis =Cold</a:t>
              </a:r>
              <a:endParaRPr/>
            </a:p>
          </p:txBody>
        </p:sp>
        <p:cxnSp>
          <p:nvCxnSpPr>
            <p:cNvPr id="535" name="Google Shape;535;p59"/>
            <p:cNvCxnSpPr/>
            <p:nvPr/>
          </p:nvCxnSpPr>
          <p:spPr>
            <a:xfrm flipH="1">
              <a:off x="864" y="2496"/>
              <a:ext cx="384" cy="576"/>
            </a:xfrm>
            <a:prstGeom prst="straightConnector1">
              <a:avLst/>
            </a:prstGeom>
            <a:noFill/>
            <a:ln cap="flat" cmpd="sng" w="9525">
              <a:solidFill>
                <a:schemeClr val="dk1"/>
              </a:solidFill>
              <a:prstDash val="solid"/>
              <a:round/>
              <a:headEnd len="med" w="med" type="none"/>
              <a:tailEnd len="med" w="med" type="none"/>
            </a:ln>
          </p:spPr>
        </p:cxnSp>
        <p:cxnSp>
          <p:nvCxnSpPr>
            <p:cNvPr id="536" name="Google Shape;536;p59"/>
            <p:cNvCxnSpPr/>
            <p:nvPr/>
          </p:nvCxnSpPr>
          <p:spPr>
            <a:xfrm>
              <a:off x="2256" y="2400"/>
              <a:ext cx="288" cy="624"/>
            </a:xfrm>
            <a:prstGeom prst="straightConnector1">
              <a:avLst/>
            </a:prstGeom>
            <a:noFill/>
            <a:ln cap="flat" cmpd="sng" w="9525">
              <a:solidFill>
                <a:schemeClr val="dk1"/>
              </a:solidFill>
              <a:prstDash val="solid"/>
              <a:round/>
              <a:headEnd len="med" w="med" type="none"/>
              <a:tailEnd len="med" w="med" type="none"/>
            </a:ln>
          </p:spPr>
        </p:cxnSp>
        <p:sp>
          <p:nvSpPr>
            <p:cNvPr id="537" name="Google Shape;537;p59"/>
            <p:cNvSpPr txBox="1"/>
            <p:nvPr/>
          </p:nvSpPr>
          <p:spPr>
            <a:xfrm>
              <a:off x="336" y="2591"/>
              <a:ext cx="530" cy="10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No</a:t>
              </a:r>
              <a:endParaRPr/>
            </a:p>
          </p:txBody>
        </p:sp>
        <p:sp>
          <p:nvSpPr>
            <p:cNvPr id="538" name="Google Shape;538;p59"/>
            <p:cNvSpPr txBox="1"/>
            <p:nvPr/>
          </p:nvSpPr>
          <p:spPr>
            <a:xfrm>
              <a:off x="2736" y="2640"/>
              <a:ext cx="530" cy="14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Yes</a:t>
              </a:r>
              <a:endParaRPr/>
            </a:p>
          </p:txBody>
        </p:sp>
      </p:grpSp>
      <p:graphicFrame>
        <p:nvGraphicFramePr>
          <p:cNvPr id="539" name="Google Shape;539;p59"/>
          <p:cNvGraphicFramePr/>
          <p:nvPr/>
        </p:nvGraphicFramePr>
        <p:xfrm>
          <a:off x="457200" y="2819400"/>
          <a:ext cx="3000000" cy="3000000"/>
        </p:xfrm>
        <a:graphic>
          <a:graphicData uri="http://schemas.openxmlformats.org/drawingml/2006/table">
            <a:tbl>
              <a:tblPr>
                <a:noFill/>
                <a:tableStyleId>{6E5AF159-D9D0-488A-86DB-0CA2D1760D55}</a:tableStyleId>
              </a:tblPr>
              <a:tblGrid>
                <a:gridCol w="557225"/>
                <a:gridCol w="885825"/>
                <a:gridCol w="511175"/>
                <a:gridCol w="650875"/>
                <a:gridCol w="884225"/>
                <a:gridCol w="744550"/>
                <a:gridCol w="1023925"/>
              </a:tblGrid>
              <a:tr h="82282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Patient Id</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Sore throat</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Fever</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Swollen Glands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Congestion</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Headache </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Diagnosis</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1</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Strep throat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2</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Allergy</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3</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Cold</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4</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Strep throat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5</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Cold</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6</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Allergy</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7</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Strep throat</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8</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Allergy</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9</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Cold</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275">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10</a:t>
                      </a:r>
                      <a:endParaRPr/>
                    </a:p>
                  </a:txBody>
                  <a:tcPr marT="45700" marB="45700"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No</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Yes</a:t>
                      </a:r>
                      <a:endParaRPr/>
                    </a:p>
                  </a:txBody>
                  <a:tcPr marT="45700" marB="4570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Cold</a:t>
                      </a:r>
                      <a:endParaRPr/>
                    </a:p>
                  </a:txBody>
                  <a:tcPr marT="45700" marB="45700"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540" name="Google Shape;540;p59"/>
          <p:cNvSpPr/>
          <p:nvPr/>
        </p:nvSpPr>
        <p:spPr>
          <a:xfrm>
            <a:off x="598828" y="-12311"/>
            <a:ext cx="6096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Step II : Classification step (or testing phase)</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541" name="Google Shape;541;p59"/>
          <p:cNvSpPr/>
          <p:nvPr/>
        </p:nvSpPr>
        <p:spPr>
          <a:xfrm>
            <a:off x="8153440" y="2590800"/>
            <a:ext cx="723374" cy="1111956"/>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59"/>
          <p:cNvSpPr txBox="1"/>
          <p:nvPr/>
        </p:nvSpPr>
        <p:spPr>
          <a:xfrm>
            <a:off x="7831940" y="3797033"/>
            <a:ext cx="38929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Accurate ?</a:t>
            </a:r>
            <a:endParaRPr/>
          </a:p>
        </p:txBody>
      </p:sp>
      <p:cxnSp>
        <p:nvCxnSpPr>
          <p:cNvPr id="543" name="Google Shape;543;p59"/>
          <p:cNvCxnSpPr/>
          <p:nvPr/>
        </p:nvCxnSpPr>
        <p:spPr>
          <a:xfrm flipH="1">
            <a:off x="7671190" y="4301067"/>
            <a:ext cx="843938" cy="911410"/>
          </a:xfrm>
          <a:prstGeom prst="straightConnector1">
            <a:avLst/>
          </a:prstGeom>
          <a:noFill/>
          <a:ln cap="flat" cmpd="sng" w="9525">
            <a:solidFill>
              <a:schemeClr val="accent1"/>
            </a:solidFill>
            <a:prstDash val="solid"/>
            <a:miter lim="800000"/>
            <a:headEnd len="sm" w="sm" type="none"/>
            <a:tailEnd len="med" w="med" type="triangle"/>
          </a:ln>
        </p:spPr>
      </p:cxnSp>
      <p:cxnSp>
        <p:nvCxnSpPr>
          <p:cNvPr id="544" name="Google Shape;544;p59"/>
          <p:cNvCxnSpPr/>
          <p:nvPr/>
        </p:nvCxnSpPr>
        <p:spPr>
          <a:xfrm>
            <a:off x="8524945" y="4301067"/>
            <a:ext cx="622906" cy="945197"/>
          </a:xfrm>
          <a:prstGeom prst="straightConnector1">
            <a:avLst/>
          </a:prstGeom>
          <a:noFill/>
          <a:ln cap="flat" cmpd="sng" w="9525">
            <a:solidFill>
              <a:schemeClr val="accent1"/>
            </a:solidFill>
            <a:prstDash val="solid"/>
            <a:miter lim="800000"/>
            <a:headEnd len="sm" w="sm" type="none"/>
            <a:tailEnd len="med" w="med" type="triangle"/>
          </a:ln>
        </p:spPr>
      </p:cxnSp>
      <p:sp>
        <p:nvSpPr>
          <p:cNvPr id="545" name="Google Shape;545;p59"/>
          <p:cNvSpPr txBox="1"/>
          <p:nvPr/>
        </p:nvSpPr>
        <p:spPr>
          <a:xfrm>
            <a:off x="7063542" y="5196300"/>
            <a:ext cx="12506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Use model</a:t>
            </a:r>
            <a:endParaRPr/>
          </a:p>
        </p:txBody>
      </p:sp>
      <p:sp>
        <p:nvSpPr>
          <p:cNvPr id="546" name="Google Shape;546;p59"/>
          <p:cNvSpPr txBox="1"/>
          <p:nvPr/>
        </p:nvSpPr>
        <p:spPr>
          <a:xfrm>
            <a:off x="8524945" y="5246264"/>
            <a:ext cx="20640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Update model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0" name="Shape 550"/>
        <p:cNvGrpSpPr/>
        <p:nvPr/>
      </p:nvGrpSpPr>
      <p:grpSpPr>
        <a:xfrm>
          <a:off x="0" y="0"/>
          <a:ext cx="0" cy="0"/>
          <a:chOff x="0" y="0"/>
          <a:chExt cx="0" cy="0"/>
        </a:xfrm>
      </p:grpSpPr>
      <p:sp>
        <p:nvSpPr>
          <p:cNvPr id="551" name="Google Shape;551;p60"/>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Classification Terminologies</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552" name="Google Shape;552;p60"/>
          <p:cNvSpPr txBox="1"/>
          <p:nvPr/>
        </p:nvSpPr>
        <p:spPr>
          <a:xfrm>
            <a:off x="166511" y="1049362"/>
            <a:ext cx="11404600"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accent1"/>
                </a:solidFill>
                <a:latin typeface="Calibri"/>
                <a:ea typeface="Calibri"/>
                <a:cs typeface="Calibri"/>
                <a:sym typeface="Calibri"/>
              </a:rPr>
              <a:t>Classifier: </a:t>
            </a:r>
            <a:r>
              <a:rPr lang="en-US" sz="2800">
                <a:solidFill>
                  <a:schemeClr val="lt1"/>
                </a:solidFill>
                <a:latin typeface="Calibri"/>
                <a:ea typeface="Calibri"/>
                <a:cs typeface="Calibri"/>
                <a:sym typeface="Calibri"/>
              </a:rPr>
              <a:t>An algorithm that maps the input data to a specific category.</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Classification model: A classification model tries to draw some conclusion from the input values given for training. It will predict the class labels/categories for the new data.</a:t>
            </a:r>
            <a:endParaRPr/>
          </a:p>
          <a:p>
            <a:pPr indent="0" lvl="0" marL="0" marR="0" rtl="0" algn="l">
              <a:spcBef>
                <a:spcPts val="0"/>
              </a:spcBef>
              <a:spcAft>
                <a:spcPts val="0"/>
              </a:spcAft>
              <a:buNone/>
            </a:pPr>
            <a:r>
              <a:rPr lang="en-US" sz="2800">
                <a:solidFill>
                  <a:schemeClr val="accent1"/>
                </a:solidFill>
                <a:latin typeface="Calibri"/>
                <a:ea typeface="Calibri"/>
                <a:cs typeface="Calibri"/>
                <a:sym typeface="Calibri"/>
              </a:rPr>
              <a:t>Feature:</a:t>
            </a:r>
            <a:r>
              <a:rPr lang="en-US" sz="2800">
                <a:solidFill>
                  <a:schemeClr val="lt1"/>
                </a:solidFill>
                <a:latin typeface="Calibri"/>
                <a:ea typeface="Calibri"/>
                <a:cs typeface="Calibri"/>
                <a:sym typeface="Calibri"/>
              </a:rPr>
              <a:t> A feature is an individual measurable property of a phenomenon being observed.</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Binary Classification: Classification task with two possible outcomes. E.g.: Gender classification (Male / Female)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6" name="Shape 556"/>
        <p:cNvGrpSpPr/>
        <p:nvPr/>
      </p:nvGrpSpPr>
      <p:grpSpPr>
        <a:xfrm>
          <a:off x="0" y="0"/>
          <a:ext cx="0" cy="0"/>
          <a:chOff x="0" y="0"/>
          <a:chExt cx="0" cy="0"/>
        </a:xfrm>
      </p:grpSpPr>
      <p:sp>
        <p:nvSpPr>
          <p:cNvPr id="557" name="Google Shape;557;p61"/>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Classification Terminologies</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558" name="Google Shape;558;p61"/>
          <p:cNvSpPr txBox="1"/>
          <p:nvPr/>
        </p:nvSpPr>
        <p:spPr>
          <a:xfrm>
            <a:off x="166511" y="1049362"/>
            <a:ext cx="11404600"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B0F0"/>
                </a:solidFill>
                <a:latin typeface="Calibri"/>
                <a:ea typeface="Calibri"/>
                <a:cs typeface="Calibri"/>
                <a:sym typeface="Calibri"/>
              </a:rPr>
              <a:t>Multi-class classification: </a:t>
            </a:r>
            <a:r>
              <a:rPr lang="en-US" sz="2800">
                <a:solidFill>
                  <a:schemeClr val="lt1"/>
                </a:solidFill>
                <a:latin typeface="Calibri"/>
                <a:ea typeface="Calibri"/>
                <a:cs typeface="Calibri"/>
                <a:sym typeface="Calibri"/>
              </a:rPr>
              <a:t>Classification with more than two classes. In multi class classification each sample is assigned to one and only one target label. E.g.: An animal can be cat or dog but not both at the same time</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Multi-label classification: Classification task where each sample is mapped to a set of target labels (more than one class). E.g.: A news article can be about sports, a person, and location at the same time.</a:t>
            </a:r>
            <a:endParaRPr/>
          </a:p>
          <a:p>
            <a:pPr indent="0" lvl="0" marL="0" marR="0" rtl="0" algn="l">
              <a:spcBef>
                <a:spcPts val="0"/>
              </a:spcBef>
              <a:spcAft>
                <a:spcPts val="0"/>
              </a:spcAft>
              <a:buNone/>
            </a:pPr>
            <a:r>
              <a:t/>
            </a:r>
            <a:endParaRPr sz="2800">
              <a:solidFill>
                <a:srgbClr val="00B0F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7" name="Shape 137"/>
        <p:cNvGrpSpPr/>
        <p:nvPr/>
      </p:nvGrpSpPr>
      <p:grpSpPr>
        <a:xfrm>
          <a:off x="0" y="0"/>
          <a:ext cx="0" cy="0"/>
          <a:chOff x="0" y="0"/>
          <a:chExt cx="0" cy="0"/>
        </a:xfrm>
      </p:grpSpPr>
      <p:sp>
        <p:nvSpPr>
          <p:cNvPr id="138" name="Google Shape;138;p17"/>
          <p:cNvSpPr txBox="1"/>
          <p:nvPr/>
        </p:nvSpPr>
        <p:spPr>
          <a:xfrm>
            <a:off x="0" y="284831"/>
            <a:ext cx="11359663" cy="4023360"/>
          </a:xfrm>
          <a:prstGeom prst="rect">
            <a:avLst/>
          </a:prstGeom>
          <a:noFill/>
          <a:ln>
            <a:noFill/>
          </a:ln>
        </p:spPr>
        <p:txBody>
          <a:bodyPr anchorCtr="0" anchor="t" bIns="45700" lIns="0" spcFirstLastPara="1" rIns="0" wrap="square" tIns="45700">
            <a:normAutofit fontScale="62500" lnSpcReduction="20000"/>
          </a:bodyPr>
          <a:lstStyle/>
          <a:p>
            <a:pPr indent="0" lvl="0" marL="0" marR="0" rtl="0" algn="l">
              <a:lnSpc>
                <a:spcPct val="90000"/>
              </a:lnSpc>
              <a:spcBef>
                <a:spcPts val="1000"/>
              </a:spcBef>
              <a:spcAft>
                <a:spcPts val="0"/>
              </a:spcAft>
              <a:buClr>
                <a:srgbClr val="00FFFF"/>
              </a:buClr>
              <a:buSzPct val="100000"/>
              <a:buFont typeface="Arial"/>
              <a:buNone/>
            </a:pPr>
            <a:r>
              <a:rPr b="0" i="0" lang="en-US" sz="2800" u="none" cap="none" strike="noStrike">
                <a:solidFill>
                  <a:srgbClr val="00FFFF"/>
                </a:solidFill>
                <a:latin typeface="Calibri"/>
                <a:ea typeface="Calibri"/>
                <a:cs typeface="Calibri"/>
                <a:sym typeface="Calibri"/>
              </a:rPr>
              <a:t>Decision tree regression</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Decision tree builds regression or classification models in the form of a tree structure. </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It breaks down a dataset into smaller and smaller subsets while at the same time an associated decision tree is incrementally developed. </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The final result is a tree with decision nodes and leaf nodes. </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A decision node has two or more branches, each representing values for the attribute tested. </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Leaf node represents a decision on the numerical target. </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The topmost decision node in a tree which corresponds to the best predictor called root node. </a:t>
            </a:r>
            <a:endParaRPr/>
          </a:p>
          <a:p>
            <a:pPr indent="-342931" lvl="0" marL="342900" marR="0" rtl="0" algn="l">
              <a:lnSpc>
                <a:spcPct val="110000"/>
              </a:lnSpc>
              <a:spcBef>
                <a:spcPts val="1000"/>
              </a:spcBef>
              <a:spcAft>
                <a:spcPts val="0"/>
              </a:spcAft>
              <a:buClr>
                <a:schemeClr val="lt1"/>
              </a:buClr>
              <a:buSzPct val="100000"/>
              <a:buFont typeface="Noto Sans Symbols"/>
              <a:buChar char="✔"/>
            </a:pPr>
            <a:r>
              <a:rPr b="0" i="0" lang="en-US" sz="3300" u="none" cap="none" strike="noStrike">
                <a:solidFill>
                  <a:schemeClr val="lt1"/>
                </a:solidFill>
                <a:latin typeface="Calibri"/>
                <a:ea typeface="Calibri"/>
                <a:cs typeface="Calibri"/>
                <a:sym typeface="Calibri"/>
              </a:rPr>
              <a:t>Decision trees can handle both categorical and numerical data. </a:t>
            </a:r>
            <a:endParaRPr/>
          </a:p>
          <a:p>
            <a:pPr indent="0" lvl="0" marL="0" marR="0" rtl="0" algn="l">
              <a:lnSpc>
                <a:spcPct val="90000"/>
              </a:lnSpc>
              <a:spcBef>
                <a:spcPts val="1000"/>
              </a:spcBef>
              <a:spcAft>
                <a:spcPts val="0"/>
              </a:spcAft>
              <a:buClr>
                <a:schemeClr val="dk1"/>
              </a:buClr>
              <a:buSzPct val="1000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b="0" i="0" sz="28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2" name="Shape 562"/>
        <p:cNvGrpSpPr/>
        <p:nvPr/>
      </p:nvGrpSpPr>
      <p:grpSpPr>
        <a:xfrm>
          <a:off x="0" y="0"/>
          <a:ext cx="0" cy="0"/>
          <a:chOff x="0" y="0"/>
          <a:chExt cx="0" cy="0"/>
        </a:xfrm>
      </p:grpSpPr>
      <p:sp>
        <p:nvSpPr>
          <p:cNvPr id="563" name="Google Shape;563;p62"/>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Decision Tree Classification</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Image for post" id="564" name="Google Shape;564;p62"/>
          <p:cNvPicPr preferRelativeResize="0"/>
          <p:nvPr/>
        </p:nvPicPr>
        <p:blipFill rotWithShape="1">
          <a:blip r:embed="rId3">
            <a:alphaModFix/>
          </a:blip>
          <a:srcRect b="0" l="0" r="0" t="0"/>
          <a:stretch/>
        </p:blipFill>
        <p:spPr>
          <a:xfrm>
            <a:off x="489012" y="1288923"/>
            <a:ext cx="8903344" cy="471676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8" name="Shape 568"/>
        <p:cNvGrpSpPr/>
        <p:nvPr/>
      </p:nvGrpSpPr>
      <p:grpSpPr>
        <a:xfrm>
          <a:off x="0" y="0"/>
          <a:ext cx="0" cy="0"/>
          <a:chOff x="0" y="0"/>
          <a:chExt cx="0" cy="0"/>
        </a:xfrm>
      </p:grpSpPr>
      <p:sp>
        <p:nvSpPr>
          <p:cNvPr id="569" name="Google Shape;569;p63"/>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Decision Tree Classification</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570" name="Google Shape;570;p63"/>
          <p:cNvPicPr preferRelativeResize="0"/>
          <p:nvPr/>
        </p:nvPicPr>
        <p:blipFill rotWithShape="1">
          <a:blip r:embed="rId3">
            <a:alphaModFix/>
          </a:blip>
          <a:srcRect b="0" l="0" r="0" t="0"/>
          <a:stretch/>
        </p:blipFill>
        <p:spPr>
          <a:xfrm>
            <a:off x="677334" y="2207032"/>
            <a:ext cx="8596312" cy="35576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4" name="Shape 574"/>
        <p:cNvGrpSpPr/>
        <p:nvPr/>
      </p:nvGrpSpPr>
      <p:grpSpPr>
        <a:xfrm>
          <a:off x="0" y="0"/>
          <a:ext cx="0" cy="0"/>
          <a:chOff x="0" y="0"/>
          <a:chExt cx="0" cy="0"/>
        </a:xfrm>
      </p:grpSpPr>
      <p:sp>
        <p:nvSpPr>
          <p:cNvPr id="575" name="Google Shape;575;p64"/>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Decision Tree : How it works?</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576" name="Google Shape;576;p64"/>
          <p:cNvPicPr preferRelativeResize="0"/>
          <p:nvPr/>
        </p:nvPicPr>
        <p:blipFill rotWithShape="1">
          <a:blip r:embed="rId3">
            <a:alphaModFix/>
          </a:blip>
          <a:srcRect b="0" l="0" r="0" t="0"/>
          <a:stretch/>
        </p:blipFill>
        <p:spPr>
          <a:xfrm>
            <a:off x="677334" y="2210262"/>
            <a:ext cx="6320832" cy="3831100"/>
          </a:xfrm>
          <a:prstGeom prst="rect">
            <a:avLst/>
          </a:prstGeom>
          <a:noFill/>
          <a:ln>
            <a:noFill/>
          </a:ln>
        </p:spPr>
      </p:pic>
      <p:grpSp>
        <p:nvGrpSpPr>
          <p:cNvPr id="577" name="Google Shape;577;p64"/>
          <p:cNvGrpSpPr/>
          <p:nvPr/>
        </p:nvGrpSpPr>
        <p:grpSpPr>
          <a:xfrm>
            <a:off x="957792" y="3648456"/>
            <a:ext cx="6872382" cy="369332"/>
            <a:chOff x="957792" y="3648456"/>
            <a:chExt cx="6872382" cy="369332"/>
          </a:xfrm>
        </p:grpSpPr>
        <p:cxnSp>
          <p:nvCxnSpPr>
            <p:cNvPr id="578" name="Google Shape;578;p64"/>
            <p:cNvCxnSpPr/>
            <p:nvPr/>
          </p:nvCxnSpPr>
          <p:spPr>
            <a:xfrm>
              <a:off x="1380744" y="3849624"/>
              <a:ext cx="5266944" cy="0"/>
            </a:xfrm>
            <a:prstGeom prst="straightConnector1">
              <a:avLst/>
            </a:prstGeom>
            <a:noFill/>
            <a:ln cap="flat" cmpd="sng" w="19050">
              <a:solidFill>
                <a:srgbClr val="164161"/>
              </a:solidFill>
              <a:prstDash val="dash"/>
              <a:round/>
              <a:headEnd len="sm" w="sm" type="none"/>
              <a:tailEnd len="sm" w="sm" type="none"/>
            </a:ln>
          </p:spPr>
        </p:cxnSp>
        <p:sp>
          <p:nvSpPr>
            <p:cNvPr id="579" name="Google Shape;579;p64"/>
            <p:cNvSpPr txBox="1"/>
            <p:nvPr/>
          </p:nvSpPr>
          <p:spPr>
            <a:xfrm>
              <a:off x="6995742" y="3648456"/>
              <a:ext cx="8344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lang="en-US" sz="1800">
                  <a:solidFill>
                    <a:schemeClr val="lt1"/>
                  </a:solidFill>
                  <a:latin typeface="Trebuchet MS"/>
                  <a:ea typeface="Trebuchet MS"/>
                  <a:cs typeface="Trebuchet MS"/>
                  <a:sym typeface="Trebuchet MS"/>
                </a:rPr>
                <a:t>Split 1</a:t>
              </a:r>
              <a:endParaRPr sz="1800">
                <a:solidFill>
                  <a:schemeClr val="lt1"/>
                </a:solidFill>
                <a:latin typeface="Calibri"/>
                <a:ea typeface="Calibri"/>
                <a:cs typeface="Calibri"/>
                <a:sym typeface="Calibri"/>
              </a:endParaRPr>
            </a:p>
          </p:txBody>
        </p:sp>
        <p:sp>
          <p:nvSpPr>
            <p:cNvPr id="580" name="Google Shape;580;p64"/>
            <p:cNvSpPr txBox="1"/>
            <p:nvPr/>
          </p:nvSpPr>
          <p:spPr>
            <a:xfrm>
              <a:off x="957792" y="3648456"/>
              <a:ext cx="4412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60</a:t>
              </a:r>
              <a:endParaRPr sz="1800">
                <a:solidFill>
                  <a:schemeClr val="dk1"/>
                </a:solidFill>
                <a:latin typeface="Calibri"/>
                <a:ea typeface="Calibri"/>
                <a:cs typeface="Calibri"/>
                <a:sym typeface="Calibri"/>
              </a:endParaRPr>
            </a:p>
          </p:txBody>
        </p:sp>
      </p:grpSp>
      <p:grpSp>
        <p:nvGrpSpPr>
          <p:cNvPr id="581" name="Google Shape;581;p64"/>
          <p:cNvGrpSpPr/>
          <p:nvPr/>
        </p:nvGrpSpPr>
        <p:grpSpPr>
          <a:xfrm rot="1963788">
            <a:off x="2738635" y="2212849"/>
            <a:ext cx="2533280" cy="3435016"/>
            <a:chOff x="4012398" y="3609227"/>
            <a:chExt cx="2533280" cy="3435016"/>
          </a:xfrm>
        </p:grpSpPr>
        <p:cxnSp>
          <p:nvCxnSpPr>
            <p:cNvPr id="582" name="Google Shape;582;p64"/>
            <p:cNvCxnSpPr/>
            <p:nvPr/>
          </p:nvCxnSpPr>
          <p:spPr>
            <a:xfrm rot="-1963788">
              <a:off x="4846617" y="3940825"/>
              <a:ext cx="5835" cy="1413032"/>
            </a:xfrm>
            <a:prstGeom prst="straightConnector1">
              <a:avLst/>
            </a:prstGeom>
            <a:noFill/>
            <a:ln cap="flat" cmpd="sng" w="19050">
              <a:solidFill>
                <a:srgbClr val="164161"/>
              </a:solidFill>
              <a:prstDash val="dash"/>
              <a:round/>
              <a:headEnd len="sm" w="sm" type="none"/>
              <a:tailEnd len="sm" w="sm" type="none"/>
            </a:ln>
          </p:spPr>
        </p:cxnSp>
        <p:sp>
          <p:nvSpPr>
            <p:cNvPr id="583" name="Google Shape;583;p64"/>
            <p:cNvSpPr txBox="1"/>
            <p:nvPr/>
          </p:nvSpPr>
          <p:spPr>
            <a:xfrm rot="-1963788">
              <a:off x="4042593" y="3817095"/>
              <a:ext cx="877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Split 2</a:t>
              </a:r>
              <a:endParaRPr sz="1800">
                <a:solidFill>
                  <a:schemeClr val="dk1"/>
                </a:solidFill>
                <a:latin typeface="Calibri"/>
                <a:ea typeface="Calibri"/>
                <a:cs typeface="Calibri"/>
                <a:sym typeface="Calibri"/>
              </a:endParaRPr>
            </a:p>
          </p:txBody>
        </p:sp>
        <p:sp>
          <p:nvSpPr>
            <p:cNvPr id="584" name="Google Shape;584;p64"/>
            <p:cNvSpPr txBox="1"/>
            <p:nvPr/>
          </p:nvSpPr>
          <p:spPr>
            <a:xfrm rot="-1963788">
              <a:off x="6039621" y="6584947"/>
              <a:ext cx="4412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50</a:t>
              </a:r>
              <a:endParaRPr sz="1800">
                <a:solidFill>
                  <a:schemeClr val="dk1"/>
                </a:solidFill>
                <a:latin typeface="Calibri"/>
                <a:ea typeface="Calibri"/>
                <a:cs typeface="Calibri"/>
                <a:sym typeface="Calibri"/>
              </a:endParaRPr>
            </a:p>
          </p:txBody>
        </p:sp>
      </p:grpSp>
      <p:grpSp>
        <p:nvGrpSpPr>
          <p:cNvPr id="585" name="Google Shape;585;p64"/>
          <p:cNvGrpSpPr/>
          <p:nvPr/>
        </p:nvGrpSpPr>
        <p:grpSpPr>
          <a:xfrm>
            <a:off x="954744" y="4733544"/>
            <a:ext cx="6877854" cy="369332"/>
            <a:chOff x="957792" y="3648456"/>
            <a:chExt cx="6877854" cy="369332"/>
          </a:xfrm>
        </p:grpSpPr>
        <p:cxnSp>
          <p:nvCxnSpPr>
            <p:cNvPr id="586" name="Google Shape;586;p64"/>
            <p:cNvCxnSpPr/>
            <p:nvPr/>
          </p:nvCxnSpPr>
          <p:spPr>
            <a:xfrm flipH="1" rot="10800000">
              <a:off x="5349013" y="3849624"/>
              <a:ext cx="1298675" cy="12192"/>
            </a:xfrm>
            <a:prstGeom prst="straightConnector1">
              <a:avLst/>
            </a:prstGeom>
            <a:noFill/>
            <a:ln cap="flat" cmpd="sng" w="19050">
              <a:solidFill>
                <a:srgbClr val="164161"/>
              </a:solidFill>
              <a:prstDash val="dash"/>
              <a:round/>
              <a:headEnd len="sm" w="sm" type="none"/>
              <a:tailEnd len="sm" w="sm" type="none"/>
            </a:ln>
          </p:spPr>
        </p:cxnSp>
        <p:sp>
          <p:nvSpPr>
            <p:cNvPr id="587" name="Google Shape;587;p64"/>
            <p:cNvSpPr txBox="1"/>
            <p:nvPr/>
          </p:nvSpPr>
          <p:spPr>
            <a:xfrm>
              <a:off x="7001214" y="3648456"/>
              <a:ext cx="8344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lang="en-US" sz="1800">
                  <a:solidFill>
                    <a:schemeClr val="lt1"/>
                  </a:solidFill>
                  <a:latin typeface="Trebuchet MS"/>
                  <a:ea typeface="Trebuchet MS"/>
                  <a:cs typeface="Trebuchet MS"/>
                  <a:sym typeface="Trebuchet MS"/>
                </a:rPr>
                <a:t>Split 4</a:t>
              </a:r>
              <a:endParaRPr sz="1800">
                <a:solidFill>
                  <a:schemeClr val="lt1"/>
                </a:solidFill>
                <a:latin typeface="Calibri"/>
                <a:ea typeface="Calibri"/>
                <a:cs typeface="Calibri"/>
                <a:sym typeface="Calibri"/>
              </a:endParaRPr>
            </a:p>
          </p:txBody>
        </p:sp>
        <p:sp>
          <p:nvSpPr>
            <p:cNvPr id="588" name="Google Shape;588;p64"/>
            <p:cNvSpPr txBox="1"/>
            <p:nvPr/>
          </p:nvSpPr>
          <p:spPr>
            <a:xfrm>
              <a:off x="957792" y="3648456"/>
              <a:ext cx="4412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0</a:t>
              </a:r>
              <a:endParaRPr sz="1800">
                <a:solidFill>
                  <a:schemeClr val="dk1"/>
                </a:solidFill>
                <a:latin typeface="Calibri"/>
                <a:ea typeface="Calibri"/>
                <a:cs typeface="Calibri"/>
                <a:sym typeface="Calibri"/>
              </a:endParaRPr>
            </a:p>
          </p:txBody>
        </p:sp>
      </p:grpSp>
      <p:grpSp>
        <p:nvGrpSpPr>
          <p:cNvPr id="589" name="Google Shape;589;p64"/>
          <p:cNvGrpSpPr/>
          <p:nvPr/>
        </p:nvGrpSpPr>
        <p:grpSpPr>
          <a:xfrm rot="1963788">
            <a:off x="4378491" y="3382778"/>
            <a:ext cx="1844381" cy="2363176"/>
            <a:chOff x="3800942" y="3314048"/>
            <a:chExt cx="1844381" cy="2363176"/>
          </a:xfrm>
        </p:grpSpPr>
        <p:cxnSp>
          <p:nvCxnSpPr>
            <p:cNvPr id="590" name="Google Shape;590;p64"/>
            <p:cNvCxnSpPr/>
            <p:nvPr/>
          </p:nvCxnSpPr>
          <p:spPr>
            <a:xfrm flipH="1" rot="-1963788">
              <a:off x="4790892" y="3731190"/>
              <a:ext cx="18057" cy="1633729"/>
            </a:xfrm>
            <a:prstGeom prst="straightConnector1">
              <a:avLst/>
            </a:prstGeom>
            <a:noFill/>
            <a:ln cap="flat" cmpd="sng" w="19050">
              <a:solidFill>
                <a:srgbClr val="164161"/>
              </a:solidFill>
              <a:prstDash val="dash"/>
              <a:round/>
              <a:headEnd len="sm" w="sm" type="none"/>
              <a:tailEnd len="sm" w="sm" type="none"/>
            </a:ln>
          </p:spPr>
        </p:cxnSp>
        <p:sp>
          <p:nvSpPr>
            <p:cNvPr id="591" name="Google Shape;591;p64"/>
            <p:cNvSpPr txBox="1"/>
            <p:nvPr/>
          </p:nvSpPr>
          <p:spPr>
            <a:xfrm rot="-1963788">
              <a:off x="3831137" y="3521916"/>
              <a:ext cx="8773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Split 3</a:t>
              </a:r>
              <a:endParaRPr sz="1800">
                <a:solidFill>
                  <a:schemeClr val="dk1"/>
                </a:solidFill>
                <a:latin typeface="Calibri"/>
                <a:ea typeface="Calibri"/>
                <a:cs typeface="Calibri"/>
                <a:sym typeface="Calibri"/>
              </a:endParaRPr>
            </a:p>
          </p:txBody>
        </p:sp>
        <p:sp>
          <p:nvSpPr>
            <p:cNvPr id="592" name="Google Shape;592;p64"/>
            <p:cNvSpPr txBox="1"/>
            <p:nvPr/>
          </p:nvSpPr>
          <p:spPr>
            <a:xfrm rot="-1963788">
              <a:off x="5139266" y="5217928"/>
              <a:ext cx="4412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70</a:t>
              </a:r>
              <a:endParaRPr sz="18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6" name="Shape 596"/>
        <p:cNvGrpSpPr/>
        <p:nvPr/>
      </p:nvGrpSpPr>
      <p:grpSpPr>
        <a:xfrm>
          <a:off x="0" y="0"/>
          <a:ext cx="0" cy="0"/>
          <a:chOff x="0" y="0"/>
          <a:chExt cx="0" cy="0"/>
        </a:xfrm>
      </p:grpSpPr>
      <p:sp>
        <p:nvSpPr>
          <p:cNvPr id="597" name="Google Shape;597;p65"/>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Decision Tree : How it works?</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598" name="Google Shape;598;p65"/>
          <p:cNvPicPr preferRelativeResize="0"/>
          <p:nvPr/>
        </p:nvPicPr>
        <p:blipFill rotWithShape="1">
          <a:blip r:embed="rId3">
            <a:alphaModFix/>
          </a:blip>
          <a:srcRect b="0" l="0" r="0" t="0"/>
          <a:stretch/>
        </p:blipFill>
        <p:spPr>
          <a:xfrm>
            <a:off x="366312" y="2017554"/>
            <a:ext cx="4909376" cy="2822891"/>
          </a:xfrm>
          <a:prstGeom prst="rect">
            <a:avLst/>
          </a:prstGeom>
          <a:noFill/>
          <a:ln>
            <a:noFill/>
          </a:ln>
        </p:spPr>
      </p:pic>
      <p:pic>
        <p:nvPicPr>
          <p:cNvPr id="599" name="Google Shape;599;p65"/>
          <p:cNvPicPr preferRelativeResize="0"/>
          <p:nvPr/>
        </p:nvPicPr>
        <p:blipFill rotWithShape="1">
          <a:blip r:embed="rId4">
            <a:alphaModFix/>
          </a:blip>
          <a:srcRect b="0" l="0" r="0" t="0"/>
          <a:stretch/>
        </p:blipFill>
        <p:spPr>
          <a:xfrm>
            <a:off x="6629926" y="2017554"/>
            <a:ext cx="4257441" cy="264807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3" name="Shape 603"/>
        <p:cNvGrpSpPr/>
        <p:nvPr/>
      </p:nvGrpSpPr>
      <p:grpSpPr>
        <a:xfrm>
          <a:off x="0" y="0"/>
          <a:ext cx="0" cy="0"/>
          <a:chOff x="0" y="0"/>
          <a:chExt cx="0" cy="0"/>
        </a:xfrm>
      </p:grpSpPr>
      <p:sp>
        <p:nvSpPr>
          <p:cNvPr id="604" name="Google Shape;604;p66"/>
          <p:cNvSpPr txBox="1"/>
          <p:nvPr/>
        </p:nvSpPr>
        <p:spPr>
          <a:xfrm>
            <a:off x="0" y="284831"/>
            <a:ext cx="11853333" cy="5720858"/>
          </a:xfrm>
          <a:prstGeom prst="rect">
            <a:avLst/>
          </a:prstGeom>
          <a:noFill/>
          <a:ln>
            <a:noFill/>
          </a:ln>
        </p:spPr>
        <p:txBody>
          <a:bodyPr anchorCtr="0" anchor="t" bIns="45700" lIns="0" spcFirstLastPara="1" rIns="0" wrap="square" tIns="45700">
            <a:normAutofit lnSpcReduction="10000"/>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Decision tree classifier</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Decision Tree is a Supervised learning technique that can be used for both classification and Regression problems, but mostly it is preferred for solving Classification problems.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It is a tree-structured classifier, where internal nodes represent the features of a dataset, branches represent the decision rules and each leaf node represents the outcome.</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In a Decision tree, there are two nodes, which are the Decision Node and Leaf Node.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Decision nodes are used to make any decision and have multiple branches, whereas Leaf nodes are the output of those decisions and do not contain any further branches.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 decisions or the test are performed on the basis of features of the given dataset.</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8" name="Shape 608"/>
        <p:cNvGrpSpPr/>
        <p:nvPr/>
      </p:nvGrpSpPr>
      <p:grpSpPr>
        <a:xfrm>
          <a:off x="0" y="0"/>
          <a:ext cx="0" cy="0"/>
          <a:chOff x="0" y="0"/>
          <a:chExt cx="0" cy="0"/>
        </a:xfrm>
      </p:grpSpPr>
      <p:sp>
        <p:nvSpPr>
          <p:cNvPr id="609" name="Google Shape;609;p67"/>
          <p:cNvSpPr txBox="1"/>
          <p:nvPr/>
        </p:nvSpPr>
        <p:spPr>
          <a:xfrm>
            <a:off x="0" y="284831"/>
            <a:ext cx="11853333" cy="5720858"/>
          </a:xfrm>
          <a:prstGeom prst="rect">
            <a:avLst/>
          </a:prstGeom>
          <a:noFill/>
          <a:ln>
            <a:noFill/>
          </a:ln>
        </p:spPr>
        <p:txBody>
          <a:bodyPr anchorCtr="0" anchor="t" bIns="45700" lIns="0" spcFirstLastPara="1" rIns="0" wrap="square" tIns="45700">
            <a:normAutofit lnSpcReduction="10000"/>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Decision tree classifier</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Decision Tree is a Supervised learning technique that can be used for both classification and Regression problems, but mostly it is preferred for solving Classification problems.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It is a tree-structured classifier, where internal nodes represent the features of a dataset, branches represent the decision rules and each leaf node represents the outcome.</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In a Decision tree, there are two nodes, which are the Decision Node and Leaf Node.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Decision nodes are used to make any decision and have multiple branches, whereas Leaf nodes are the output of those decisions and do not contain any further branches.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 decisions or the test are performed on the basis of features of the given dataset.</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3" name="Shape 613"/>
        <p:cNvGrpSpPr/>
        <p:nvPr/>
      </p:nvGrpSpPr>
      <p:grpSpPr>
        <a:xfrm>
          <a:off x="0" y="0"/>
          <a:ext cx="0" cy="0"/>
          <a:chOff x="0" y="0"/>
          <a:chExt cx="0" cy="0"/>
        </a:xfrm>
      </p:grpSpPr>
      <p:sp>
        <p:nvSpPr>
          <p:cNvPr id="614" name="Google Shape;614;p68"/>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Advantages of decision tree classifier</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Extremely fast at classifying unknown records.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Easy to interpret for small-sized trees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Accuracy comparable to other classification techniques for many simple data sets.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Excludes unimportant features.</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8" name="Shape 618"/>
        <p:cNvGrpSpPr/>
        <p:nvPr/>
      </p:nvGrpSpPr>
      <p:grpSpPr>
        <a:xfrm>
          <a:off x="0" y="0"/>
          <a:ext cx="0" cy="0"/>
          <a:chOff x="0" y="0"/>
          <a:chExt cx="0" cy="0"/>
        </a:xfrm>
      </p:grpSpPr>
      <p:sp>
        <p:nvSpPr>
          <p:cNvPr id="619" name="Google Shape;619;p69"/>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Disadvantages of decision tree classifier</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Easy to overfit.</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Decision tree models are often biased toward splits on features having a large number of levels.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Small changes in the training data can result in large changes to decision logic.</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3" name="Shape 623"/>
        <p:cNvGrpSpPr/>
        <p:nvPr/>
      </p:nvGrpSpPr>
      <p:grpSpPr>
        <a:xfrm>
          <a:off x="0" y="0"/>
          <a:ext cx="0" cy="0"/>
          <a:chOff x="0" y="0"/>
          <a:chExt cx="0" cy="0"/>
        </a:xfrm>
      </p:grpSpPr>
      <p:sp>
        <p:nvSpPr>
          <p:cNvPr id="624" name="Google Shape;624;p70"/>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Attribute Selection Measures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If the dataset consists of N attributes then </a:t>
            </a:r>
            <a:r>
              <a:rPr lang="en-US" sz="2800">
                <a:solidFill>
                  <a:srgbClr val="7030A0"/>
                </a:solidFill>
                <a:latin typeface="Calibri"/>
                <a:ea typeface="Calibri"/>
                <a:cs typeface="Calibri"/>
                <a:sym typeface="Calibri"/>
              </a:rPr>
              <a:t>deciding which attribute to place at the root or at different levels of the tree</a:t>
            </a:r>
            <a:r>
              <a:rPr lang="en-US" sz="2800">
                <a:solidFill>
                  <a:schemeClr val="lt1"/>
                </a:solidFill>
                <a:latin typeface="Calibri"/>
                <a:ea typeface="Calibri"/>
                <a:cs typeface="Calibri"/>
                <a:sym typeface="Calibri"/>
              </a:rPr>
              <a:t> as internal nodes is a complicated step.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By just randomly selecting any node to be the root can’t solve the issue. If we follow a random approach, it may give us bad results with low accuracy.</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For solving this attribute selection problem, researchers worked and devised some solutions.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They suggested </a:t>
            </a:r>
            <a:r>
              <a:rPr lang="en-US" sz="2800">
                <a:solidFill>
                  <a:srgbClr val="7030A0"/>
                </a:solidFill>
                <a:latin typeface="Calibri"/>
                <a:ea typeface="Calibri"/>
                <a:cs typeface="Calibri"/>
                <a:sym typeface="Calibri"/>
              </a:rPr>
              <a:t>using some criteria like : Entropy, Information gain, Gini index, Gain Ratio etc.</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These criteria will calculate values for every attribute. The values are sorted, and attributes are placed in the tree by following the order i.e, the attribute with a high value(in case of information gain) is placed at the root.</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8" name="Shape 628"/>
        <p:cNvGrpSpPr/>
        <p:nvPr/>
      </p:nvGrpSpPr>
      <p:grpSpPr>
        <a:xfrm>
          <a:off x="0" y="0"/>
          <a:ext cx="0" cy="0"/>
          <a:chOff x="0" y="0"/>
          <a:chExt cx="0" cy="0"/>
        </a:xfrm>
      </p:grpSpPr>
      <p:sp>
        <p:nvSpPr>
          <p:cNvPr id="629" name="Google Shape;629;p71"/>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Entropy</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Entropy is used to measure the amount of uncertainty or surprise in a set of data</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When all data in a set belongs to the same class there is no uncertainty – entropy is zero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 objective of decision tree classification is to iteratively partition the given data set into subsets where all elements in each final subset belong to the same class-pure partition</a:t>
            </a:r>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 name="Shape 142"/>
        <p:cNvGrpSpPr/>
        <p:nvPr/>
      </p:nvGrpSpPr>
      <p:grpSpPr>
        <a:xfrm>
          <a:off x="0" y="0"/>
          <a:ext cx="0" cy="0"/>
          <a:chOff x="0" y="0"/>
          <a:chExt cx="0" cy="0"/>
        </a:xfrm>
      </p:grpSpPr>
      <p:sp>
        <p:nvSpPr>
          <p:cNvPr id="143" name="Google Shape;143;p18"/>
          <p:cNvSpPr txBox="1"/>
          <p:nvPr/>
        </p:nvSpPr>
        <p:spPr>
          <a:xfrm>
            <a:off x="0" y="284831"/>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Decision tree structure</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pic>
        <p:nvPicPr>
          <p:cNvPr id="144" name="Google Shape;144;p18"/>
          <p:cNvPicPr preferRelativeResize="0"/>
          <p:nvPr/>
        </p:nvPicPr>
        <p:blipFill rotWithShape="1">
          <a:blip r:embed="rId3">
            <a:alphaModFix/>
          </a:blip>
          <a:srcRect b="0" l="0" r="0" t="0"/>
          <a:stretch/>
        </p:blipFill>
        <p:spPr>
          <a:xfrm>
            <a:off x="1539274" y="1488281"/>
            <a:ext cx="7503126" cy="4023360"/>
          </a:xfrm>
          <a:prstGeom prst="rect">
            <a:avLst/>
          </a:prstGeom>
          <a:solidFill>
            <a:schemeClr val="lt1"/>
          </a:solid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3" name="Shape 633"/>
        <p:cNvGrpSpPr/>
        <p:nvPr/>
      </p:nvGrpSpPr>
      <p:grpSpPr>
        <a:xfrm>
          <a:off x="0" y="0"/>
          <a:ext cx="0" cy="0"/>
          <a:chOff x="0" y="0"/>
          <a:chExt cx="0" cy="0"/>
        </a:xfrm>
      </p:grpSpPr>
      <p:sp>
        <p:nvSpPr>
          <p:cNvPr id="634" name="Google Shape;634;p72"/>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Use Information Gain for attribute selection</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Let node N represent or hold the tuples of partition D.</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 attribute with the highest information gain is chosen as the splitting attribute for node N.</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This attribute minimizes the information needed to classify the tuples in the resulting partitions and reflects the  least entropy ,randomness or “impurity” in these partitions.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Constructing a decision tree is all about finding an attribute that returns the highest information gain and the smallest entropy.</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8" name="Shape 638"/>
        <p:cNvGrpSpPr/>
        <p:nvPr/>
      </p:nvGrpSpPr>
      <p:grpSpPr>
        <a:xfrm>
          <a:off x="0" y="0"/>
          <a:ext cx="0" cy="0"/>
          <a:chOff x="0" y="0"/>
          <a:chExt cx="0" cy="0"/>
        </a:xfrm>
      </p:grpSpPr>
      <p:sp>
        <p:nvSpPr>
          <p:cNvPr id="639" name="Google Shape;639;p73"/>
          <p:cNvSpPr txBox="1"/>
          <p:nvPr/>
        </p:nvSpPr>
        <p:spPr>
          <a:xfrm>
            <a:off x="0" y="284831"/>
            <a:ext cx="11853333" cy="5720858"/>
          </a:xfrm>
          <a:prstGeom prst="rect">
            <a:avLst/>
          </a:prstGeom>
          <a:noFill/>
          <a:ln>
            <a:noFill/>
          </a:ln>
        </p:spPr>
        <p:txBody>
          <a:bodyPr anchorCtr="0" anchor="t" bIns="45700" lIns="0" spcFirstLastPara="1" rIns="0" wrap="square" tIns="45700">
            <a:normAutofit fontScale="85000" lnSpcReduction="20000"/>
          </a:bodyPr>
          <a:lstStyle/>
          <a:p>
            <a:pPr indent="0" lvl="0" marL="0" marR="0" rtl="0" algn="l">
              <a:lnSpc>
                <a:spcPct val="90000"/>
              </a:lnSpc>
              <a:spcBef>
                <a:spcPts val="1000"/>
              </a:spcBef>
              <a:spcAft>
                <a:spcPts val="0"/>
              </a:spcAft>
              <a:buClr>
                <a:srgbClr val="00FFFF"/>
              </a:buClr>
              <a:buSzPct val="100000"/>
              <a:buFont typeface="Arial"/>
              <a:buNone/>
            </a:pPr>
            <a:r>
              <a:rPr lang="en-US" sz="2800">
                <a:solidFill>
                  <a:srgbClr val="00FFFF"/>
                </a:solidFill>
                <a:latin typeface="Calibri"/>
                <a:ea typeface="Calibri"/>
                <a:cs typeface="Calibri"/>
                <a:sym typeface="Calibri"/>
              </a:rPr>
              <a:t>Explain how information gain can be used as attribute selection measure</a:t>
            </a:r>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Calculate  expected information Info(D) needed to classify a tuple in D(partition)</a:t>
            </a:r>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InfoA (D) is the expected information required to classify a tuple from D based on the partitioning by attribute A</a:t>
            </a:r>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Information gain is defined as the difference between the original information requirement (i.e., based on just the proportion of classes) and the new requirement (i.e., obtained after partitioning on A). </a:t>
            </a:r>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Information gain is defined as the difference between the original information requirement (i.e., based on just the proportion of classes) and the new requirement (i.e., obtained after partitioning on A). </a:t>
            </a:r>
            <a:endParaRPr/>
          </a:p>
          <a:p>
            <a:pPr indent="-77470" lvl="0" marL="228600" marR="0" rtl="0" algn="l">
              <a:lnSpc>
                <a:spcPct val="90000"/>
              </a:lnSpc>
              <a:spcBef>
                <a:spcPts val="1000"/>
              </a:spcBef>
              <a:spcAft>
                <a:spcPts val="0"/>
              </a:spcAft>
              <a:buClr>
                <a:schemeClr val="dk1"/>
              </a:buClr>
              <a:buSzPct val="1000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lt1"/>
              </a:buClr>
              <a:buSzPct val="100000"/>
              <a:buFont typeface="Arial"/>
              <a:buNone/>
            </a:pPr>
            <a:r>
              <a:rPr lang="en-US" sz="2800">
                <a:solidFill>
                  <a:schemeClr val="lt1"/>
                </a:solidFill>
                <a:latin typeface="Calibri"/>
                <a:ea typeface="Calibri"/>
                <a:cs typeface="Calibri"/>
                <a:sym typeface="Calibri"/>
              </a:rPr>
              <a:t>     </a:t>
            </a:r>
            <a:r>
              <a:rPr lang="en-US" sz="2800">
                <a:solidFill>
                  <a:srgbClr val="7030A0"/>
                </a:solidFill>
                <a:latin typeface="Calibri"/>
                <a:ea typeface="Calibri"/>
                <a:cs typeface="Calibri"/>
                <a:sym typeface="Calibri"/>
              </a:rPr>
              <a:t>Gain(A) = Info(D) − InfoA (D).</a:t>
            </a:r>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The attribute A with the highest information gain, Gain(A), is chosen as the splitting attribute at node N.</a:t>
            </a:r>
            <a:endParaRPr/>
          </a:p>
          <a:p>
            <a:pPr indent="-77470" lvl="0" marL="228600" marR="0" rtl="0" algn="l">
              <a:lnSpc>
                <a:spcPct val="90000"/>
              </a:lnSpc>
              <a:spcBef>
                <a:spcPts val="1000"/>
              </a:spcBef>
              <a:spcAft>
                <a:spcPts val="0"/>
              </a:spcAft>
              <a:buClr>
                <a:schemeClr val="dk1"/>
              </a:buClr>
              <a:buSzPct val="100000"/>
              <a:buFont typeface="Noto Sans Symbols"/>
              <a:buNone/>
            </a:pPr>
            <a:r>
              <a:t/>
            </a:r>
            <a:endParaRPr sz="2800">
              <a:solidFill>
                <a:schemeClr val="lt1"/>
              </a:solidFill>
              <a:latin typeface="Calibri"/>
              <a:ea typeface="Calibri"/>
              <a:cs typeface="Calibri"/>
              <a:sym typeface="Calibri"/>
            </a:endParaRPr>
          </a:p>
          <a:p>
            <a:pPr indent="-77470" lvl="0" marL="228600" marR="0" rtl="0" algn="l">
              <a:lnSpc>
                <a:spcPct val="90000"/>
              </a:lnSpc>
              <a:spcBef>
                <a:spcPts val="1000"/>
              </a:spcBef>
              <a:spcAft>
                <a:spcPts val="0"/>
              </a:spcAft>
              <a:buClr>
                <a:schemeClr val="dk1"/>
              </a:buClr>
              <a:buSzPct val="1000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rgbClr val="00FFFF"/>
              </a:solidFill>
              <a:latin typeface="Calibri"/>
              <a:ea typeface="Calibri"/>
              <a:cs typeface="Calibri"/>
              <a:sym typeface="Calibri"/>
            </a:endParaRPr>
          </a:p>
          <a:p>
            <a:pPr indent="-77470" lvl="0" marL="228600" marR="0" rtl="0" algn="l">
              <a:lnSpc>
                <a:spcPct val="90000"/>
              </a:lnSpc>
              <a:spcBef>
                <a:spcPts val="1000"/>
              </a:spcBef>
              <a:spcAft>
                <a:spcPts val="0"/>
              </a:spcAft>
              <a:buClr>
                <a:schemeClr val="dk1"/>
              </a:buClr>
              <a:buSzPct val="1000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3" name="Shape 643"/>
        <p:cNvGrpSpPr/>
        <p:nvPr/>
      </p:nvGrpSpPr>
      <p:grpSpPr>
        <a:xfrm>
          <a:off x="0" y="0"/>
          <a:ext cx="0" cy="0"/>
          <a:chOff x="0" y="0"/>
          <a:chExt cx="0" cy="0"/>
        </a:xfrm>
      </p:grpSpPr>
      <p:sp>
        <p:nvSpPr>
          <p:cNvPr id="644" name="Google Shape;644;p74"/>
          <p:cNvSpPr txBox="1"/>
          <p:nvPr/>
        </p:nvSpPr>
        <p:spPr>
          <a:xfrm>
            <a:off x="0" y="284831"/>
            <a:ext cx="11853333" cy="5720858"/>
          </a:xfrm>
          <a:prstGeom prst="rect">
            <a:avLst/>
          </a:prstGeom>
          <a:noFill/>
          <a:ln>
            <a:noFill/>
          </a:ln>
        </p:spPr>
        <p:txBody>
          <a:bodyPr anchorCtr="0" anchor="t" bIns="45700" lIns="0" spcFirstLastPara="1" rIns="0" wrap="square" tIns="45700">
            <a:normAutofit fontScale="85000" lnSpcReduction="20000"/>
          </a:bodyPr>
          <a:lstStyle/>
          <a:p>
            <a:pPr indent="0" lvl="0" marL="0" marR="0" rtl="0" algn="l">
              <a:lnSpc>
                <a:spcPct val="90000"/>
              </a:lnSpc>
              <a:spcBef>
                <a:spcPts val="1000"/>
              </a:spcBef>
              <a:spcAft>
                <a:spcPts val="0"/>
              </a:spcAft>
              <a:buClr>
                <a:srgbClr val="00FFFF"/>
              </a:buClr>
              <a:buSzPct val="100000"/>
              <a:buFont typeface="Arial"/>
              <a:buNone/>
            </a:pPr>
            <a:r>
              <a:rPr lang="en-US" sz="2800">
                <a:solidFill>
                  <a:srgbClr val="00FFFF"/>
                </a:solidFill>
                <a:latin typeface="Calibri"/>
                <a:ea typeface="Calibri"/>
                <a:cs typeface="Calibri"/>
                <a:sym typeface="Calibri"/>
              </a:rPr>
              <a:t>Explain how information gain can be used as attribute selection measure</a:t>
            </a:r>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Calculate  expected information Info(D) needed to classify a tuple in D(partition)</a:t>
            </a:r>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InfoA (D) is the expected information required to classify a tuple from D based on the partitioning by attribute A</a:t>
            </a:r>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Information gain is defined as the difference between the original information requirement (i.e., based on just the proportion of classes) and the new requirement (i.e., obtained after partitioning on A). </a:t>
            </a:r>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Information gain is defined as the difference between the original information requirement (i.e., based on just the proportion of classes) and the new requirement (i.e., obtained after partitioning on A). </a:t>
            </a:r>
            <a:endParaRPr/>
          </a:p>
          <a:p>
            <a:pPr indent="-77470" lvl="0" marL="228600" marR="0" rtl="0" algn="l">
              <a:lnSpc>
                <a:spcPct val="90000"/>
              </a:lnSpc>
              <a:spcBef>
                <a:spcPts val="1000"/>
              </a:spcBef>
              <a:spcAft>
                <a:spcPts val="0"/>
              </a:spcAft>
              <a:buClr>
                <a:schemeClr val="dk1"/>
              </a:buClr>
              <a:buSzPct val="1000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lt1"/>
              </a:buClr>
              <a:buSzPct val="100000"/>
              <a:buFont typeface="Arial"/>
              <a:buNone/>
            </a:pPr>
            <a:r>
              <a:rPr lang="en-US" sz="2800">
                <a:solidFill>
                  <a:schemeClr val="lt1"/>
                </a:solidFill>
                <a:latin typeface="Calibri"/>
                <a:ea typeface="Calibri"/>
                <a:cs typeface="Calibri"/>
                <a:sym typeface="Calibri"/>
              </a:rPr>
              <a:t>     </a:t>
            </a:r>
            <a:r>
              <a:rPr lang="en-US" sz="2800">
                <a:solidFill>
                  <a:srgbClr val="7030A0"/>
                </a:solidFill>
                <a:latin typeface="Calibri"/>
                <a:ea typeface="Calibri"/>
                <a:cs typeface="Calibri"/>
                <a:sym typeface="Calibri"/>
              </a:rPr>
              <a:t>Gain(A) = Info(D) − InfoA (D).</a:t>
            </a:r>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ct val="100000"/>
              <a:buFont typeface="Noto Sans Symbols"/>
              <a:buChar char="✔"/>
            </a:pPr>
            <a:r>
              <a:rPr lang="en-US" sz="2800">
                <a:solidFill>
                  <a:schemeClr val="lt1"/>
                </a:solidFill>
                <a:latin typeface="Calibri"/>
                <a:ea typeface="Calibri"/>
                <a:cs typeface="Calibri"/>
                <a:sym typeface="Calibri"/>
              </a:rPr>
              <a:t>The attribute A with the highest information gain, Gain(A), is chosen as the splitting attribute at node N.</a:t>
            </a:r>
            <a:endParaRPr/>
          </a:p>
          <a:p>
            <a:pPr indent="-77470" lvl="0" marL="228600" marR="0" rtl="0" algn="l">
              <a:lnSpc>
                <a:spcPct val="90000"/>
              </a:lnSpc>
              <a:spcBef>
                <a:spcPts val="1000"/>
              </a:spcBef>
              <a:spcAft>
                <a:spcPts val="0"/>
              </a:spcAft>
              <a:buClr>
                <a:schemeClr val="dk1"/>
              </a:buClr>
              <a:buSzPct val="100000"/>
              <a:buFont typeface="Noto Sans Symbols"/>
              <a:buNone/>
            </a:pPr>
            <a:r>
              <a:t/>
            </a:r>
            <a:endParaRPr sz="2800">
              <a:solidFill>
                <a:schemeClr val="lt1"/>
              </a:solidFill>
              <a:latin typeface="Calibri"/>
              <a:ea typeface="Calibri"/>
              <a:cs typeface="Calibri"/>
              <a:sym typeface="Calibri"/>
            </a:endParaRPr>
          </a:p>
          <a:p>
            <a:pPr indent="-77470" lvl="0" marL="228600" marR="0" rtl="0" algn="l">
              <a:lnSpc>
                <a:spcPct val="90000"/>
              </a:lnSpc>
              <a:spcBef>
                <a:spcPts val="1000"/>
              </a:spcBef>
              <a:spcAft>
                <a:spcPts val="0"/>
              </a:spcAft>
              <a:buClr>
                <a:schemeClr val="dk1"/>
              </a:buClr>
              <a:buSzPct val="1000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rgbClr val="00FFFF"/>
              </a:solidFill>
              <a:latin typeface="Calibri"/>
              <a:ea typeface="Calibri"/>
              <a:cs typeface="Calibri"/>
              <a:sym typeface="Calibri"/>
            </a:endParaRPr>
          </a:p>
          <a:p>
            <a:pPr indent="-77470" lvl="0" marL="228600" marR="0" rtl="0" algn="l">
              <a:lnSpc>
                <a:spcPct val="90000"/>
              </a:lnSpc>
              <a:spcBef>
                <a:spcPts val="1000"/>
              </a:spcBef>
              <a:spcAft>
                <a:spcPts val="0"/>
              </a:spcAft>
              <a:buClr>
                <a:schemeClr val="dk1"/>
              </a:buClr>
              <a:buSzPct val="1000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ct val="1000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8" name="Shape 648"/>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2" name="Shape 652"/>
        <p:cNvGrpSpPr/>
        <p:nvPr/>
      </p:nvGrpSpPr>
      <p:grpSpPr>
        <a:xfrm>
          <a:off x="0" y="0"/>
          <a:ext cx="0" cy="0"/>
          <a:chOff x="0" y="0"/>
          <a:chExt cx="0" cy="0"/>
        </a:xfrm>
      </p:grpSpPr>
      <p:sp>
        <p:nvSpPr>
          <p:cNvPr id="653" name="Google Shape;653;p76"/>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Random forest classification</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How Random Forest Algorithm Works in Machine Learning | Synced" id="654" name="Google Shape;654;p76"/>
          <p:cNvPicPr preferRelativeResize="0"/>
          <p:nvPr/>
        </p:nvPicPr>
        <p:blipFill rotWithShape="1">
          <a:blip r:embed="rId3">
            <a:alphaModFix/>
          </a:blip>
          <a:srcRect b="0" l="0" r="0" t="0"/>
          <a:stretch/>
        </p:blipFill>
        <p:spPr>
          <a:xfrm>
            <a:off x="451556" y="1416251"/>
            <a:ext cx="8580015" cy="370268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8" name="Shape 658"/>
        <p:cNvGrpSpPr/>
        <p:nvPr/>
      </p:nvGrpSpPr>
      <p:grpSpPr>
        <a:xfrm>
          <a:off x="0" y="0"/>
          <a:ext cx="0" cy="0"/>
          <a:chOff x="0" y="0"/>
          <a:chExt cx="0" cy="0"/>
        </a:xfrm>
      </p:grpSpPr>
      <p:sp>
        <p:nvSpPr>
          <p:cNvPr id="659" name="Google Shape;659;p77"/>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Random forest classification</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660" name="Google Shape;660;p77"/>
          <p:cNvSpPr txBox="1"/>
          <p:nvPr/>
        </p:nvSpPr>
        <p:spPr>
          <a:xfrm>
            <a:off x="121354" y="852311"/>
            <a:ext cx="6685845" cy="378565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Random forest is a Supervised Machine Learning Algorithm that is used widely in Classification and Regression problems. </a:t>
            </a:r>
            <a:endParaRPr/>
          </a:p>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 One of the most important features of the</a:t>
            </a:r>
            <a:endParaRPr/>
          </a:p>
          <a:p>
            <a:pPr indent="0" lvl="0" marL="0" marR="0" rtl="0" algn="l">
              <a:spcBef>
                <a:spcPts val="0"/>
              </a:spcBef>
              <a:spcAft>
                <a:spcPts val="0"/>
              </a:spcAft>
              <a:buNone/>
            </a:pPr>
            <a:r>
              <a:rPr lang="en-US" sz="2400">
                <a:solidFill>
                  <a:schemeClr val="lt1"/>
                </a:solidFill>
                <a:latin typeface="Calibri"/>
                <a:ea typeface="Calibri"/>
                <a:cs typeface="Calibri"/>
                <a:sym typeface="Calibri"/>
              </a:rPr>
              <a:t> Random Forest Algorithm is that it can handle the  data set containing continuous variables as in the case of regression and categorical variables as in the case of classification. </a:t>
            </a:r>
            <a:endParaRPr/>
          </a:p>
          <a:p>
            <a:pPr indent="-342900" lvl="0" marL="342900" marR="0" rtl="0" algn="l">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It performs better results for classification problems.</a:t>
            </a:r>
            <a:endParaRPr/>
          </a:p>
        </p:txBody>
      </p:sp>
      <p:pic>
        <p:nvPicPr>
          <p:cNvPr descr="Image for post" id="661" name="Google Shape;661;p77"/>
          <p:cNvPicPr preferRelativeResize="0"/>
          <p:nvPr/>
        </p:nvPicPr>
        <p:blipFill rotWithShape="1">
          <a:blip r:embed="rId3">
            <a:alphaModFix/>
          </a:blip>
          <a:srcRect b="0" l="0" r="0" t="0"/>
          <a:stretch/>
        </p:blipFill>
        <p:spPr>
          <a:xfrm>
            <a:off x="6928553" y="852311"/>
            <a:ext cx="4434205" cy="45100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5" name="Shape 665"/>
        <p:cNvGrpSpPr/>
        <p:nvPr/>
      </p:nvGrpSpPr>
      <p:grpSpPr>
        <a:xfrm>
          <a:off x="0" y="0"/>
          <a:ext cx="0" cy="0"/>
          <a:chOff x="0" y="0"/>
          <a:chExt cx="0" cy="0"/>
        </a:xfrm>
      </p:grpSpPr>
      <p:sp>
        <p:nvSpPr>
          <p:cNvPr id="666" name="Google Shape;666;p78"/>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Random forest classification steps</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grpSp>
        <p:nvGrpSpPr>
          <p:cNvPr id="667" name="Google Shape;667;p78"/>
          <p:cNvGrpSpPr/>
          <p:nvPr/>
        </p:nvGrpSpPr>
        <p:grpSpPr>
          <a:xfrm>
            <a:off x="453188" y="1004528"/>
            <a:ext cx="8596162" cy="5240807"/>
            <a:chOff x="0" y="-182232"/>
            <a:chExt cx="8596162" cy="4578723"/>
          </a:xfrm>
        </p:grpSpPr>
        <p:sp>
          <p:nvSpPr>
            <p:cNvPr id="668" name="Google Shape;668;p78"/>
            <p:cNvSpPr/>
            <p:nvPr/>
          </p:nvSpPr>
          <p:spPr>
            <a:xfrm>
              <a:off x="0" y="-182232"/>
              <a:ext cx="6877049" cy="853916"/>
            </a:xfrm>
            <a:prstGeom prst="roundRect">
              <a:avLst>
                <a:gd fmla="val 10000"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69" name="Google Shape;669;p78"/>
            <p:cNvSpPr txBox="1"/>
            <p:nvPr/>
          </p:nvSpPr>
          <p:spPr>
            <a:xfrm>
              <a:off x="25010" y="-157222"/>
              <a:ext cx="5883452" cy="80389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rebuchet MS"/>
                <a:buNone/>
              </a:pPr>
              <a:r>
                <a:rPr lang="en-US" sz="2000">
                  <a:solidFill>
                    <a:schemeClr val="lt1"/>
                  </a:solidFill>
                  <a:latin typeface="Trebuchet MS"/>
                  <a:ea typeface="Trebuchet MS"/>
                  <a:cs typeface="Trebuchet MS"/>
                  <a:sym typeface="Trebuchet MS"/>
                </a:rPr>
                <a:t>Step 1: Pick at random K data points from the training set</a:t>
              </a:r>
              <a:endParaRPr sz="2000">
                <a:solidFill>
                  <a:schemeClr val="lt1"/>
                </a:solidFill>
                <a:latin typeface="Trebuchet MS"/>
                <a:ea typeface="Trebuchet MS"/>
                <a:cs typeface="Trebuchet MS"/>
                <a:sym typeface="Trebuchet MS"/>
              </a:endParaRPr>
            </a:p>
          </p:txBody>
        </p:sp>
        <p:sp>
          <p:nvSpPr>
            <p:cNvPr id="670" name="Google Shape;670;p78"/>
            <p:cNvSpPr/>
            <p:nvPr/>
          </p:nvSpPr>
          <p:spPr>
            <a:xfrm>
              <a:off x="575952" y="826941"/>
              <a:ext cx="6877049" cy="853916"/>
            </a:xfrm>
            <a:prstGeom prst="roundRect">
              <a:avLst>
                <a:gd fmla="val 10000"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1" name="Google Shape;671;p78"/>
            <p:cNvSpPr txBox="1"/>
            <p:nvPr/>
          </p:nvSpPr>
          <p:spPr>
            <a:xfrm>
              <a:off x="600962" y="851951"/>
              <a:ext cx="5696031" cy="803896"/>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rebuchet MS"/>
                <a:buNone/>
              </a:pPr>
              <a:r>
                <a:rPr lang="en-US" sz="2000">
                  <a:solidFill>
                    <a:schemeClr val="lt1"/>
                  </a:solidFill>
                  <a:latin typeface="Trebuchet MS"/>
                  <a:ea typeface="Trebuchet MS"/>
                  <a:cs typeface="Trebuchet MS"/>
                  <a:sym typeface="Trebuchet MS"/>
                </a:rPr>
                <a:t>Step 2: Build a decision tree associated with these K data points</a:t>
              </a:r>
              <a:endParaRPr sz="2000">
                <a:solidFill>
                  <a:schemeClr val="lt1"/>
                </a:solidFill>
                <a:latin typeface="Trebuchet MS"/>
                <a:ea typeface="Trebuchet MS"/>
                <a:cs typeface="Trebuchet MS"/>
                <a:sym typeface="Trebuchet MS"/>
              </a:endParaRPr>
            </a:p>
          </p:txBody>
        </p:sp>
        <p:sp>
          <p:nvSpPr>
            <p:cNvPr id="672" name="Google Shape;672;p78"/>
            <p:cNvSpPr/>
            <p:nvPr/>
          </p:nvSpPr>
          <p:spPr>
            <a:xfrm>
              <a:off x="1143309" y="1836115"/>
              <a:ext cx="6877049" cy="853916"/>
            </a:xfrm>
            <a:prstGeom prst="roundRect">
              <a:avLst>
                <a:gd fmla="val 10000"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3" name="Google Shape;673;p78"/>
            <p:cNvSpPr txBox="1"/>
            <p:nvPr/>
          </p:nvSpPr>
          <p:spPr>
            <a:xfrm>
              <a:off x="1168310" y="1861113"/>
              <a:ext cx="6297600" cy="80400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rebuchet MS"/>
                <a:buNone/>
              </a:pPr>
              <a:r>
                <a:rPr lang="en-US" sz="2000">
                  <a:solidFill>
                    <a:schemeClr val="lt1"/>
                  </a:solidFill>
                  <a:latin typeface="Trebuchet MS"/>
                  <a:ea typeface="Trebuchet MS"/>
                  <a:cs typeface="Trebuchet MS"/>
                  <a:sym typeface="Trebuchet MS"/>
                </a:rPr>
                <a:t>Step 3: Choose the number N tree of trees you want to build and repeat Steps 1 and 2</a:t>
              </a:r>
              <a:endParaRPr sz="2000">
                <a:solidFill>
                  <a:schemeClr val="lt1"/>
                </a:solidFill>
                <a:latin typeface="Trebuchet MS"/>
                <a:ea typeface="Trebuchet MS"/>
                <a:cs typeface="Trebuchet MS"/>
                <a:sym typeface="Trebuchet MS"/>
              </a:endParaRPr>
            </a:p>
          </p:txBody>
        </p:sp>
        <p:sp>
          <p:nvSpPr>
            <p:cNvPr id="674" name="Google Shape;674;p78"/>
            <p:cNvSpPr/>
            <p:nvPr/>
          </p:nvSpPr>
          <p:spPr>
            <a:xfrm>
              <a:off x="1719262" y="2813691"/>
              <a:ext cx="6876900" cy="1582800"/>
            </a:xfrm>
            <a:prstGeom prst="roundRect">
              <a:avLst>
                <a:gd fmla="val 10000" name="adj"/>
              </a:avLst>
            </a:prstGeom>
            <a:solidFill>
              <a:srgbClr val="5ECBEE"/>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5" name="Google Shape;675;p78"/>
            <p:cNvSpPr txBox="1"/>
            <p:nvPr/>
          </p:nvSpPr>
          <p:spPr>
            <a:xfrm>
              <a:off x="1765611" y="2860055"/>
              <a:ext cx="5696100" cy="149010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Trebuchet MS"/>
                <a:buNone/>
              </a:pPr>
              <a:r>
                <a:rPr lang="en-US" sz="2000">
                  <a:solidFill>
                    <a:schemeClr val="lt1"/>
                  </a:solidFill>
                  <a:latin typeface="Trebuchet MS"/>
                  <a:ea typeface="Trebuchet MS"/>
                  <a:cs typeface="Trebuchet MS"/>
                  <a:sym typeface="Trebuchet MS"/>
                </a:rPr>
                <a:t>Step 4: For a new data point, make each one of your tree predict the category to which the data point belongs, and  assign the new data point to the category that wins the majority votes</a:t>
              </a:r>
              <a:endParaRPr sz="2000">
                <a:solidFill>
                  <a:schemeClr val="lt1"/>
                </a:solidFill>
                <a:latin typeface="Trebuchet MS"/>
                <a:ea typeface="Trebuchet MS"/>
                <a:cs typeface="Trebuchet MS"/>
                <a:sym typeface="Trebuchet MS"/>
              </a:endParaRPr>
            </a:p>
          </p:txBody>
        </p:sp>
        <p:sp>
          <p:nvSpPr>
            <p:cNvPr id="676" name="Google Shape;676;p78"/>
            <p:cNvSpPr/>
            <p:nvPr/>
          </p:nvSpPr>
          <p:spPr>
            <a:xfrm>
              <a:off x="6322004" y="471790"/>
              <a:ext cx="555045" cy="555045"/>
            </a:xfrm>
            <a:prstGeom prst="downArrow">
              <a:avLst>
                <a:gd fmla="val 55000" name="adj1"/>
                <a:gd fmla="val 45000" name="adj2"/>
              </a:avLst>
            </a:prstGeom>
            <a:solidFill>
              <a:srgbClr val="D1ECF7">
                <a:alpha val="89411"/>
              </a:srgbClr>
            </a:solidFill>
            <a:ln cap="rnd" cmpd="sng" w="19050">
              <a:solidFill>
                <a:srgbClr val="D1ECF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7" name="Google Shape;677;p78"/>
            <p:cNvSpPr txBox="1"/>
            <p:nvPr/>
          </p:nvSpPr>
          <p:spPr>
            <a:xfrm>
              <a:off x="6446889" y="471790"/>
              <a:ext cx="305275" cy="417671"/>
            </a:xfrm>
            <a:prstGeom prst="rect">
              <a:avLst/>
            </a:prstGeom>
            <a:noFill/>
            <a:ln>
              <a:noFill/>
            </a:ln>
          </p:spPr>
          <p:txBody>
            <a:bodyPr anchorCtr="0" anchor="ctr" bIns="33000" lIns="33000" spcFirstLastPara="1" rIns="33000" wrap="square" tIns="33000">
              <a:noAutofit/>
            </a:bodyPr>
            <a:lstStyle/>
            <a:p>
              <a:pPr indent="0" lvl="0" marL="0" marR="0" rtl="0" algn="ctr">
                <a:lnSpc>
                  <a:spcPct val="90000"/>
                </a:lnSpc>
                <a:spcBef>
                  <a:spcPts val="0"/>
                </a:spcBef>
                <a:spcAft>
                  <a:spcPts val="0"/>
                </a:spcAft>
                <a:buClr>
                  <a:schemeClr val="dk1"/>
                </a:buClr>
                <a:buSzPts val="2600"/>
                <a:buFont typeface="Calibri"/>
                <a:buNone/>
              </a:pPr>
              <a:r>
                <a:t/>
              </a:r>
              <a:endParaRPr sz="2600">
                <a:solidFill>
                  <a:schemeClr val="dk1"/>
                </a:solidFill>
                <a:latin typeface="Trebuchet MS"/>
                <a:ea typeface="Trebuchet MS"/>
                <a:cs typeface="Trebuchet MS"/>
                <a:sym typeface="Trebuchet MS"/>
              </a:endParaRPr>
            </a:p>
          </p:txBody>
        </p:sp>
        <p:sp>
          <p:nvSpPr>
            <p:cNvPr id="678" name="Google Shape;678;p78"/>
            <p:cNvSpPr/>
            <p:nvPr/>
          </p:nvSpPr>
          <p:spPr>
            <a:xfrm>
              <a:off x="6897957" y="1480963"/>
              <a:ext cx="555045" cy="555045"/>
            </a:xfrm>
            <a:prstGeom prst="downArrow">
              <a:avLst>
                <a:gd fmla="val 55000" name="adj1"/>
                <a:gd fmla="val 45000" name="adj2"/>
              </a:avLst>
            </a:prstGeom>
            <a:solidFill>
              <a:srgbClr val="D1ECF7">
                <a:alpha val="89411"/>
              </a:srgbClr>
            </a:solidFill>
            <a:ln cap="rnd" cmpd="sng" w="19050">
              <a:solidFill>
                <a:srgbClr val="D1ECF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79" name="Google Shape;679;p78"/>
            <p:cNvSpPr txBox="1"/>
            <p:nvPr/>
          </p:nvSpPr>
          <p:spPr>
            <a:xfrm>
              <a:off x="7022842" y="1480963"/>
              <a:ext cx="305275" cy="417671"/>
            </a:xfrm>
            <a:prstGeom prst="rect">
              <a:avLst/>
            </a:prstGeom>
            <a:noFill/>
            <a:ln>
              <a:noFill/>
            </a:ln>
          </p:spPr>
          <p:txBody>
            <a:bodyPr anchorCtr="0" anchor="ctr" bIns="33000" lIns="33000" spcFirstLastPara="1" rIns="33000" wrap="square" tIns="33000">
              <a:noAutofit/>
            </a:bodyPr>
            <a:lstStyle/>
            <a:p>
              <a:pPr indent="0" lvl="0" marL="0" marR="0" rtl="0" algn="ctr">
                <a:lnSpc>
                  <a:spcPct val="90000"/>
                </a:lnSpc>
                <a:spcBef>
                  <a:spcPts val="0"/>
                </a:spcBef>
                <a:spcAft>
                  <a:spcPts val="0"/>
                </a:spcAft>
                <a:buClr>
                  <a:schemeClr val="dk1"/>
                </a:buClr>
                <a:buSzPts val="2600"/>
                <a:buFont typeface="Calibri"/>
                <a:buNone/>
              </a:pPr>
              <a:r>
                <a:t/>
              </a:r>
              <a:endParaRPr sz="2600">
                <a:solidFill>
                  <a:schemeClr val="dk1"/>
                </a:solidFill>
                <a:latin typeface="Trebuchet MS"/>
                <a:ea typeface="Trebuchet MS"/>
                <a:cs typeface="Trebuchet MS"/>
                <a:sym typeface="Trebuchet MS"/>
              </a:endParaRPr>
            </a:p>
          </p:txBody>
        </p:sp>
        <p:sp>
          <p:nvSpPr>
            <p:cNvPr id="680" name="Google Shape;680;p78"/>
            <p:cNvSpPr/>
            <p:nvPr/>
          </p:nvSpPr>
          <p:spPr>
            <a:xfrm>
              <a:off x="7465313" y="2490137"/>
              <a:ext cx="555045" cy="555045"/>
            </a:xfrm>
            <a:prstGeom prst="downArrow">
              <a:avLst>
                <a:gd fmla="val 55000" name="adj1"/>
                <a:gd fmla="val 45000" name="adj2"/>
              </a:avLst>
            </a:prstGeom>
            <a:solidFill>
              <a:srgbClr val="D1ECF7">
                <a:alpha val="89411"/>
              </a:srgbClr>
            </a:solidFill>
            <a:ln cap="rnd" cmpd="sng" w="19050">
              <a:solidFill>
                <a:srgbClr val="D1ECF7">
                  <a:alpha val="89411"/>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681" name="Google Shape;681;p78"/>
            <p:cNvSpPr txBox="1"/>
            <p:nvPr/>
          </p:nvSpPr>
          <p:spPr>
            <a:xfrm>
              <a:off x="7590198" y="2490137"/>
              <a:ext cx="305275" cy="417671"/>
            </a:xfrm>
            <a:prstGeom prst="rect">
              <a:avLst/>
            </a:prstGeom>
            <a:noFill/>
            <a:ln>
              <a:noFill/>
            </a:ln>
          </p:spPr>
          <p:txBody>
            <a:bodyPr anchorCtr="0" anchor="ctr" bIns="33000" lIns="33000" spcFirstLastPara="1" rIns="33000" wrap="square" tIns="33000">
              <a:noAutofit/>
            </a:bodyPr>
            <a:lstStyle/>
            <a:p>
              <a:pPr indent="0" lvl="0" marL="0" marR="0" rtl="0" algn="ctr">
                <a:lnSpc>
                  <a:spcPct val="90000"/>
                </a:lnSpc>
                <a:spcBef>
                  <a:spcPts val="0"/>
                </a:spcBef>
                <a:spcAft>
                  <a:spcPts val="0"/>
                </a:spcAft>
                <a:buClr>
                  <a:schemeClr val="dk1"/>
                </a:buClr>
                <a:buSzPts val="2600"/>
                <a:buFont typeface="Calibri"/>
                <a:buNone/>
              </a:pPr>
              <a:r>
                <a:t/>
              </a:r>
              <a:endParaRPr sz="2600">
                <a:solidFill>
                  <a:schemeClr val="dk1"/>
                </a:solidFill>
                <a:latin typeface="Trebuchet MS"/>
                <a:ea typeface="Trebuchet MS"/>
                <a:cs typeface="Trebuchet MS"/>
                <a:sym typeface="Trebuchet MS"/>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5" name="Shape 685"/>
        <p:cNvGrpSpPr/>
        <p:nvPr/>
      </p:nvGrpSpPr>
      <p:grpSpPr>
        <a:xfrm>
          <a:off x="0" y="0"/>
          <a:ext cx="0" cy="0"/>
          <a:chOff x="0" y="0"/>
          <a:chExt cx="0" cy="0"/>
        </a:xfrm>
      </p:grpSpPr>
      <p:sp>
        <p:nvSpPr>
          <p:cNvPr id="686" name="Google Shape;686;p79"/>
          <p:cNvSpPr txBox="1"/>
          <p:nvPr/>
        </p:nvSpPr>
        <p:spPr>
          <a:xfrm>
            <a:off x="259644" y="126787"/>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Support Vector Classification</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Image for post" id="687" name="Google Shape;687;p79"/>
          <p:cNvPicPr preferRelativeResize="0"/>
          <p:nvPr/>
        </p:nvPicPr>
        <p:blipFill rotWithShape="1">
          <a:blip r:embed="rId3">
            <a:alphaModFix/>
          </a:blip>
          <a:srcRect b="0" l="0" r="0" t="0"/>
          <a:stretch/>
        </p:blipFill>
        <p:spPr>
          <a:xfrm>
            <a:off x="549556" y="1833982"/>
            <a:ext cx="3255137" cy="3190035"/>
          </a:xfrm>
          <a:prstGeom prst="rect">
            <a:avLst/>
          </a:prstGeom>
          <a:noFill/>
          <a:ln>
            <a:noFill/>
          </a:ln>
        </p:spPr>
      </p:pic>
      <p:pic>
        <p:nvPicPr>
          <p:cNvPr descr="Image for post" id="688" name="Google Shape;688;p79"/>
          <p:cNvPicPr preferRelativeResize="0"/>
          <p:nvPr/>
        </p:nvPicPr>
        <p:blipFill rotWithShape="1">
          <a:blip r:embed="rId4">
            <a:alphaModFix/>
          </a:blip>
          <a:srcRect b="0" l="0" r="0" t="0"/>
          <a:stretch/>
        </p:blipFill>
        <p:spPr>
          <a:xfrm>
            <a:off x="5926666" y="1833982"/>
            <a:ext cx="2927730" cy="3045713"/>
          </a:xfrm>
          <a:prstGeom prst="rect">
            <a:avLst/>
          </a:prstGeom>
          <a:noFill/>
          <a:ln>
            <a:noFill/>
          </a:ln>
        </p:spPr>
      </p:pic>
      <p:cxnSp>
        <p:nvCxnSpPr>
          <p:cNvPr id="689" name="Google Shape;689;p79"/>
          <p:cNvCxnSpPr/>
          <p:nvPr/>
        </p:nvCxnSpPr>
        <p:spPr>
          <a:xfrm flipH="1">
            <a:off x="7743350" y="2309518"/>
            <a:ext cx="1111046" cy="835742"/>
          </a:xfrm>
          <a:prstGeom prst="straightConnector1">
            <a:avLst/>
          </a:prstGeom>
          <a:noFill/>
          <a:ln cap="flat" cmpd="sng" w="19050">
            <a:solidFill>
              <a:schemeClr val="accent1"/>
            </a:solidFill>
            <a:prstDash val="solid"/>
            <a:round/>
            <a:headEnd len="sm" w="sm" type="none"/>
            <a:tailEnd len="med" w="med" type="triangle"/>
          </a:ln>
        </p:spPr>
      </p:cxnSp>
      <p:sp>
        <p:nvSpPr>
          <p:cNvPr id="690" name="Google Shape;690;p79"/>
          <p:cNvSpPr txBox="1"/>
          <p:nvPr/>
        </p:nvSpPr>
        <p:spPr>
          <a:xfrm>
            <a:off x="8756991" y="2047908"/>
            <a:ext cx="111104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Positive Hyperplane</a:t>
            </a:r>
            <a:endParaRPr sz="1400">
              <a:solidFill>
                <a:schemeClr val="lt1"/>
              </a:solidFill>
              <a:latin typeface="Trebuchet MS"/>
              <a:ea typeface="Trebuchet MS"/>
              <a:cs typeface="Trebuchet MS"/>
              <a:sym typeface="Trebuchet MS"/>
            </a:endParaRPr>
          </a:p>
        </p:txBody>
      </p:sp>
      <p:cxnSp>
        <p:nvCxnSpPr>
          <p:cNvPr id="691" name="Google Shape;691;p79"/>
          <p:cNvCxnSpPr/>
          <p:nvPr/>
        </p:nvCxnSpPr>
        <p:spPr>
          <a:xfrm flipH="1" rot="10800000">
            <a:off x="6388053" y="4188275"/>
            <a:ext cx="1111046" cy="835742"/>
          </a:xfrm>
          <a:prstGeom prst="straightConnector1">
            <a:avLst/>
          </a:prstGeom>
          <a:noFill/>
          <a:ln cap="flat" cmpd="sng" w="19050">
            <a:solidFill>
              <a:schemeClr val="accent1"/>
            </a:solidFill>
            <a:prstDash val="solid"/>
            <a:round/>
            <a:headEnd len="sm" w="sm" type="none"/>
            <a:tailEnd len="med" w="med" type="triangle"/>
          </a:ln>
        </p:spPr>
      </p:cxnSp>
      <p:sp>
        <p:nvSpPr>
          <p:cNvPr id="692" name="Google Shape;692;p79"/>
          <p:cNvSpPr txBox="1"/>
          <p:nvPr/>
        </p:nvSpPr>
        <p:spPr>
          <a:xfrm>
            <a:off x="5630786" y="5024017"/>
            <a:ext cx="111104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Trebuchet MS"/>
              <a:buNone/>
            </a:pPr>
            <a:r>
              <a:rPr lang="en-US" sz="1400">
                <a:solidFill>
                  <a:schemeClr val="lt1"/>
                </a:solidFill>
                <a:latin typeface="Trebuchet MS"/>
                <a:ea typeface="Trebuchet MS"/>
                <a:cs typeface="Trebuchet MS"/>
                <a:sym typeface="Trebuchet MS"/>
              </a:rPr>
              <a:t>Negative Hyperplane</a:t>
            </a:r>
            <a:endParaRPr sz="1400">
              <a:solidFill>
                <a:schemeClr val="lt1"/>
              </a:solidFill>
              <a:latin typeface="Trebuchet MS"/>
              <a:ea typeface="Trebuchet MS"/>
              <a:cs typeface="Trebuchet MS"/>
              <a:sym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6" name="Shape 696"/>
        <p:cNvGrpSpPr/>
        <p:nvPr/>
      </p:nvGrpSpPr>
      <p:grpSpPr>
        <a:xfrm>
          <a:off x="0" y="0"/>
          <a:ext cx="0" cy="0"/>
          <a:chOff x="0" y="0"/>
          <a:chExt cx="0" cy="0"/>
        </a:xfrm>
      </p:grpSpPr>
      <p:sp>
        <p:nvSpPr>
          <p:cNvPr id="697" name="Google Shape;697;p80"/>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Support Vector Machines Intuition</a:t>
            </a:r>
            <a:endParaRPr sz="2800">
              <a:solidFill>
                <a:schemeClr val="lt1"/>
              </a:solidFill>
              <a:latin typeface="Calibri"/>
              <a:ea typeface="Calibri"/>
              <a:cs typeface="Calibri"/>
              <a:sym typeface="Calibri"/>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 objective of the support vector machine algorithm is to find a hyperplane in an N-dimensional space(N — the number of features) that distinctly classifies the data points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To separate the two classes of data points, there are many possible hyperplanes that could be chosen.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Our objective is to find a plane that has the maximum margin, i.e the maximum distance between data points of both classes.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Maximizing the margin distance provides some reinforcement so that future data points can be classified with more confidence.</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1" name="Shape 701"/>
        <p:cNvGrpSpPr/>
        <p:nvPr/>
      </p:nvGrpSpPr>
      <p:grpSpPr>
        <a:xfrm>
          <a:off x="0" y="0"/>
          <a:ext cx="0" cy="0"/>
          <a:chOff x="0" y="0"/>
          <a:chExt cx="0" cy="0"/>
        </a:xfrm>
      </p:grpSpPr>
      <p:sp>
        <p:nvSpPr>
          <p:cNvPr id="702" name="Google Shape;702;p81"/>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Hyperplanes</a:t>
            </a:r>
            <a:endParaRPr/>
          </a:p>
          <a:p>
            <a:pPr indent="0" lvl="0" marL="0" marR="0" rtl="0" algn="l">
              <a:lnSpc>
                <a:spcPct val="90000"/>
              </a:lnSpc>
              <a:spcBef>
                <a:spcPts val="1000"/>
              </a:spcBef>
              <a:spcAft>
                <a:spcPts val="0"/>
              </a:spcAft>
              <a:buClr>
                <a:schemeClr val="lt1"/>
              </a:buClr>
              <a:buSzPts val="2800"/>
              <a:buFont typeface="Arial"/>
              <a:buNone/>
            </a:pPr>
            <a:r>
              <a:rPr lang="en-US" sz="2800">
                <a:solidFill>
                  <a:schemeClr val="lt1"/>
                </a:solidFill>
                <a:latin typeface="Calibri"/>
                <a:ea typeface="Calibri"/>
                <a:cs typeface="Calibri"/>
                <a:sym typeface="Calibri"/>
              </a:rPr>
              <a:t>Hyperplanes are decision boundaries that help classify the data points.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Data points falling on either side of the hyperplane can be attributed to different classes.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Also, the dimension of the hyperplane depends upon the number of features.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If the number of input features is 2, then the hyperplane is just a line. If the number of input features is 3, then the hyperplane becomes a two-dimensional plane.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It becomes difficult to imagine when the number of features exceeds 3.</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sp>
        <p:nvSpPr>
          <p:cNvPr id="149" name="Google Shape;149;p19"/>
          <p:cNvSpPr txBox="1"/>
          <p:nvPr/>
        </p:nvSpPr>
        <p:spPr>
          <a:xfrm>
            <a:off x="0" y="250965"/>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Decision tree example</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pic>
        <p:nvPicPr>
          <p:cNvPr id="150" name="Google Shape;150;p19"/>
          <p:cNvPicPr preferRelativeResize="0"/>
          <p:nvPr/>
        </p:nvPicPr>
        <p:blipFill rotWithShape="1">
          <a:blip r:embed="rId3">
            <a:alphaModFix/>
          </a:blip>
          <a:srcRect b="0" l="0" r="0" t="0"/>
          <a:stretch/>
        </p:blipFill>
        <p:spPr>
          <a:xfrm>
            <a:off x="1461443" y="1787813"/>
            <a:ext cx="7400335" cy="4023360"/>
          </a:xfrm>
          <a:prstGeom prst="rect">
            <a:avLst/>
          </a:prstGeom>
          <a:noFill/>
          <a:ln>
            <a:noFill/>
          </a:ln>
        </p:spPr>
      </p:pic>
      <p:grpSp>
        <p:nvGrpSpPr>
          <p:cNvPr id="151" name="Google Shape;151;p19"/>
          <p:cNvGrpSpPr/>
          <p:nvPr/>
        </p:nvGrpSpPr>
        <p:grpSpPr>
          <a:xfrm>
            <a:off x="2664546" y="2446332"/>
            <a:ext cx="796404" cy="3200361"/>
            <a:chOff x="2664546" y="2446332"/>
            <a:chExt cx="796404" cy="3200361"/>
          </a:xfrm>
        </p:grpSpPr>
        <p:cxnSp>
          <p:nvCxnSpPr>
            <p:cNvPr id="152" name="Google Shape;152;p19"/>
            <p:cNvCxnSpPr/>
            <p:nvPr/>
          </p:nvCxnSpPr>
          <p:spPr>
            <a:xfrm>
              <a:off x="3264311" y="2812026"/>
              <a:ext cx="0" cy="2526890"/>
            </a:xfrm>
            <a:prstGeom prst="straightConnector1">
              <a:avLst/>
            </a:prstGeom>
            <a:noFill/>
            <a:ln cap="flat" cmpd="sng" w="28575">
              <a:solidFill>
                <a:srgbClr val="0070C0"/>
              </a:solidFill>
              <a:prstDash val="dash"/>
              <a:round/>
              <a:headEnd len="sm" w="sm" type="none"/>
              <a:tailEnd len="sm" w="sm" type="none"/>
            </a:ln>
          </p:spPr>
        </p:cxnSp>
        <p:sp>
          <p:nvSpPr>
            <p:cNvPr id="153" name="Google Shape;153;p19"/>
            <p:cNvSpPr txBox="1"/>
            <p:nvPr/>
          </p:nvSpPr>
          <p:spPr>
            <a:xfrm>
              <a:off x="3087335" y="5338917"/>
              <a:ext cx="373615"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Trebuchet MS"/>
                <a:buNone/>
              </a:pPr>
              <a:r>
                <a:rPr b="0" i="0" lang="en-US" sz="1400" u="none" cap="none" strike="noStrike">
                  <a:solidFill>
                    <a:schemeClr val="dk1"/>
                  </a:solidFill>
                  <a:latin typeface="Trebuchet MS"/>
                  <a:ea typeface="Trebuchet MS"/>
                  <a:cs typeface="Trebuchet MS"/>
                  <a:sym typeface="Trebuchet MS"/>
                </a:rPr>
                <a:t>20                  </a:t>
              </a:r>
              <a:endParaRPr b="0" i="0" sz="1400" u="none" cap="none" strike="noStrike">
                <a:solidFill>
                  <a:schemeClr val="dk1"/>
                </a:solidFill>
                <a:latin typeface="Trebuchet MS"/>
                <a:ea typeface="Trebuchet MS"/>
                <a:cs typeface="Trebuchet MS"/>
                <a:sym typeface="Trebuchet MS"/>
              </a:endParaRPr>
            </a:p>
          </p:txBody>
        </p:sp>
        <p:sp>
          <p:nvSpPr>
            <p:cNvPr id="154" name="Google Shape;154;p19"/>
            <p:cNvSpPr txBox="1"/>
            <p:nvPr/>
          </p:nvSpPr>
          <p:spPr>
            <a:xfrm>
              <a:off x="2664546" y="2446332"/>
              <a:ext cx="7275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Trebuchet MS"/>
                <a:buNone/>
              </a:pPr>
              <a:r>
                <a:rPr b="0" i="0" lang="en-US" sz="1400" u="none" cap="none" strike="noStrike">
                  <a:solidFill>
                    <a:schemeClr val="dk1"/>
                  </a:solidFill>
                  <a:latin typeface="Trebuchet MS"/>
                  <a:ea typeface="Trebuchet MS"/>
                  <a:cs typeface="Trebuchet MS"/>
                  <a:sym typeface="Trebuchet MS"/>
                </a:rPr>
                <a:t>Split 1</a:t>
              </a:r>
              <a:endParaRPr b="0" i="0" sz="1400" u="none" cap="none" strike="noStrike">
                <a:solidFill>
                  <a:schemeClr val="dk1"/>
                </a:solidFill>
                <a:latin typeface="Trebuchet MS"/>
                <a:ea typeface="Trebuchet MS"/>
                <a:cs typeface="Trebuchet MS"/>
                <a:sym typeface="Trebuchet MS"/>
              </a:endParaRPr>
            </a:p>
          </p:txBody>
        </p:sp>
      </p:grpSp>
      <p:grpSp>
        <p:nvGrpSpPr>
          <p:cNvPr id="155" name="Google Shape;155;p19"/>
          <p:cNvGrpSpPr/>
          <p:nvPr/>
        </p:nvGrpSpPr>
        <p:grpSpPr>
          <a:xfrm>
            <a:off x="1607577" y="3638776"/>
            <a:ext cx="4694893" cy="428263"/>
            <a:chOff x="1607577" y="3638776"/>
            <a:chExt cx="4694893" cy="428263"/>
          </a:xfrm>
        </p:grpSpPr>
        <p:cxnSp>
          <p:nvCxnSpPr>
            <p:cNvPr id="156" name="Google Shape;156;p19"/>
            <p:cNvCxnSpPr/>
            <p:nvPr/>
          </p:nvCxnSpPr>
          <p:spPr>
            <a:xfrm rot="10800000">
              <a:off x="3264311" y="3946553"/>
              <a:ext cx="2812025" cy="0"/>
            </a:xfrm>
            <a:prstGeom prst="straightConnector1">
              <a:avLst/>
            </a:prstGeom>
            <a:noFill/>
            <a:ln cap="flat" cmpd="sng" w="28575">
              <a:solidFill>
                <a:srgbClr val="0070C0"/>
              </a:solidFill>
              <a:prstDash val="dash"/>
              <a:round/>
              <a:headEnd len="sm" w="sm" type="none"/>
              <a:tailEnd len="sm" w="sm" type="none"/>
            </a:ln>
          </p:spPr>
        </p:cxnSp>
        <p:sp>
          <p:nvSpPr>
            <p:cNvPr id="157" name="Google Shape;157;p19"/>
            <p:cNvSpPr txBox="1"/>
            <p:nvPr/>
          </p:nvSpPr>
          <p:spPr>
            <a:xfrm>
              <a:off x="5447070" y="3638776"/>
              <a:ext cx="855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Trebuchet MS"/>
                <a:buNone/>
              </a:pPr>
              <a:r>
                <a:rPr b="0" i="0" lang="en-US" sz="1400" u="none" cap="none" strike="noStrike">
                  <a:solidFill>
                    <a:schemeClr val="dk1"/>
                  </a:solidFill>
                  <a:latin typeface="Trebuchet MS"/>
                  <a:ea typeface="Trebuchet MS"/>
                  <a:cs typeface="Trebuchet MS"/>
                  <a:sym typeface="Trebuchet MS"/>
                </a:rPr>
                <a:t>Split 2</a:t>
              </a:r>
              <a:endParaRPr b="0" i="0" sz="1400" u="none" cap="none" strike="noStrike">
                <a:solidFill>
                  <a:schemeClr val="dk1"/>
                </a:solidFill>
                <a:latin typeface="Trebuchet MS"/>
                <a:ea typeface="Trebuchet MS"/>
                <a:cs typeface="Trebuchet MS"/>
                <a:sym typeface="Trebuchet MS"/>
              </a:endParaRPr>
            </a:p>
          </p:txBody>
        </p:sp>
        <p:sp>
          <p:nvSpPr>
            <p:cNvPr id="158" name="Google Shape;158;p19"/>
            <p:cNvSpPr txBox="1"/>
            <p:nvPr/>
          </p:nvSpPr>
          <p:spPr>
            <a:xfrm>
              <a:off x="1607577" y="3759262"/>
              <a:ext cx="4798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Trebuchet MS"/>
                <a:buNone/>
              </a:pPr>
              <a:r>
                <a:rPr b="0" i="0" lang="en-US" sz="1400" u="none" cap="none" strike="noStrike">
                  <a:solidFill>
                    <a:schemeClr val="dk1"/>
                  </a:solidFill>
                  <a:latin typeface="Trebuchet MS"/>
                  <a:ea typeface="Trebuchet MS"/>
                  <a:cs typeface="Trebuchet MS"/>
                  <a:sym typeface="Trebuchet MS"/>
                </a:rPr>
                <a:t>170</a:t>
              </a:r>
              <a:endParaRPr b="0" i="0" sz="1400" u="none" cap="none" strike="noStrike">
                <a:solidFill>
                  <a:schemeClr val="dk1"/>
                </a:solidFill>
                <a:latin typeface="Trebuchet MS"/>
                <a:ea typeface="Trebuchet MS"/>
                <a:cs typeface="Trebuchet MS"/>
                <a:sym typeface="Trebuchet MS"/>
              </a:endParaRPr>
            </a:p>
          </p:txBody>
        </p:sp>
      </p:grpSp>
      <p:grpSp>
        <p:nvGrpSpPr>
          <p:cNvPr id="159" name="Google Shape;159;p19"/>
          <p:cNvGrpSpPr/>
          <p:nvPr/>
        </p:nvGrpSpPr>
        <p:grpSpPr>
          <a:xfrm>
            <a:off x="1624238" y="3273522"/>
            <a:ext cx="1640073" cy="418881"/>
            <a:chOff x="1624238" y="3273522"/>
            <a:chExt cx="1640073" cy="418881"/>
          </a:xfrm>
        </p:grpSpPr>
        <p:cxnSp>
          <p:nvCxnSpPr>
            <p:cNvPr id="160" name="Google Shape;160;p19"/>
            <p:cNvCxnSpPr/>
            <p:nvPr/>
          </p:nvCxnSpPr>
          <p:spPr>
            <a:xfrm rot="10800000">
              <a:off x="2050027" y="3538514"/>
              <a:ext cx="1214284" cy="0"/>
            </a:xfrm>
            <a:prstGeom prst="straightConnector1">
              <a:avLst/>
            </a:prstGeom>
            <a:noFill/>
            <a:ln cap="flat" cmpd="sng" w="28575">
              <a:solidFill>
                <a:srgbClr val="0070C0"/>
              </a:solidFill>
              <a:prstDash val="dash"/>
              <a:round/>
              <a:headEnd len="sm" w="sm" type="none"/>
              <a:tailEnd len="sm" w="sm" type="none"/>
            </a:ln>
          </p:spPr>
        </p:cxnSp>
        <p:sp>
          <p:nvSpPr>
            <p:cNvPr id="161" name="Google Shape;161;p19"/>
            <p:cNvSpPr txBox="1"/>
            <p:nvPr/>
          </p:nvSpPr>
          <p:spPr>
            <a:xfrm>
              <a:off x="1624238" y="3384626"/>
              <a:ext cx="4798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Trebuchet MS"/>
                <a:buNone/>
              </a:pPr>
              <a:r>
                <a:rPr b="0" i="0" lang="en-US" sz="1400" u="none" cap="none" strike="noStrike">
                  <a:solidFill>
                    <a:schemeClr val="dk1"/>
                  </a:solidFill>
                  <a:latin typeface="Trebuchet MS"/>
                  <a:ea typeface="Trebuchet MS"/>
                  <a:cs typeface="Trebuchet MS"/>
                  <a:sym typeface="Trebuchet MS"/>
                </a:rPr>
                <a:t>200</a:t>
              </a:r>
              <a:endParaRPr b="0" i="0" sz="1400" u="none" cap="none" strike="noStrike">
                <a:solidFill>
                  <a:schemeClr val="dk1"/>
                </a:solidFill>
                <a:latin typeface="Trebuchet MS"/>
                <a:ea typeface="Trebuchet MS"/>
                <a:cs typeface="Trebuchet MS"/>
                <a:sym typeface="Trebuchet MS"/>
              </a:endParaRPr>
            </a:p>
          </p:txBody>
        </p:sp>
        <p:sp>
          <p:nvSpPr>
            <p:cNvPr id="162" name="Google Shape;162;p19"/>
            <p:cNvSpPr txBox="1"/>
            <p:nvPr/>
          </p:nvSpPr>
          <p:spPr>
            <a:xfrm>
              <a:off x="2020522" y="3273522"/>
              <a:ext cx="855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Trebuchet MS"/>
                <a:buNone/>
              </a:pPr>
              <a:r>
                <a:rPr b="0" i="0" lang="en-US" sz="1400" u="none" cap="none" strike="noStrike">
                  <a:solidFill>
                    <a:schemeClr val="dk1"/>
                  </a:solidFill>
                  <a:latin typeface="Trebuchet MS"/>
                  <a:ea typeface="Trebuchet MS"/>
                  <a:cs typeface="Trebuchet MS"/>
                  <a:sym typeface="Trebuchet MS"/>
                </a:rPr>
                <a:t>Split 3</a:t>
              </a:r>
              <a:endParaRPr b="0" i="0" sz="1400" u="none" cap="none" strike="noStrike">
                <a:solidFill>
                  <a:schemeClr val="dk1"/>
                </a:solidFill>
                <a:latin typeface="Trebuchet MS"/>
                <a:ea typeface="Trebuchet MS"/>
                <a:cs typeface="Trebuchet MS"/>
                <a:sym typeface="Trebuchet MS"/>
              </a:endParaRPr>
            </a:p>
          </p:txBody>
        </p:sp>
      </p:grpSp>
      <p:grpSp>
        <p:nvGrpSpPr>
          <p:cNvPr id="163" name="Google Shape;163;p19"/>
          <p:cNvGrpSpPr/>
          <p:nvPr/>
        </p:nvGrpSpPr>
        <p:grpSpPr>
          <a:xfrm>
            <a:off x="4222962" y="4015377"/>
            <a:ext cx="1001030" cy="1631316"/>
            <a:chOff x="4222962" y="4015377"/>
            <a:chExt cx="1001030" cy="1631316"/>
          </a:xfrm>
        </p:grpSpPr>
        <p:cxnSp>
          <p:nvCxnSpPr>
            <p:cNvPr id="164" name="Google Shape;164;p19"/>
            <p:cNvCxnSpPr/>
            <p:nvPr/>
          </p:nvCxnSpPr>
          <p:spPr>
            <a:xfrm>
              <a:off x="4409770" y="4015377"/>
              <a:ext cx="0" cy="1392363"/>
            </a:xfrm>
            <a:prstGeom prst="straightConnector1">
              <a:avLst/>
            </a:prstGeom>
            <a:noFill/>
            <a:ln cap="flat" cmpd="sng" w="28575">
              <a:solidFill>
                <a:srgbClr val="0070C0"/>
              </a:solidFill>
              <a:prstDash val="dash"/>
              <a:round/>
              <a:headEnd len="sm" w="sm" type="none"/>
              <a:tailEnd len="sm" w="sm" type="none"/>
            </a:ln>
          </p:spPr>
        </p:cxnSp>
        <p:sp>
          <p:nvSpPr>
            <p:cNvPr id="165" name="Google Shape;165;p19"/>
            <p:cNvSpPr txBox="1"/>
            <p:nvPr/>
          </p:nvSpPr>
          <p:spPr>
            <a:xfrm>
              <a:off x="4222962" y="5338917"/>
              <a:ext cx="373615" cy="307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Trebuchet MS"/>
                <a:buNone/>
              </a:pPr>
              <a:r>
                <a:rPr b="0" i="0" lang="en-US" sz="1400" u="none" cap="none" strike="noStrike">
                  <a:solidFill>
                    <a:schemeClr val="dk1"/>
                  </a:solidFill>
                  <a:latin typeface="Trebuchet MS"/>
                  <a:ea typeface="Trebuchet MS"/>
                  <a:cs typeface="Trebuchet MS"/>
                  <a:sym typeface="Trebuchet MS"/>
                </a:rPr>
                <a:t>40                  </a:t>
              </a:r>
              <a:endParaRPr b="0" i="0" sz="1400" u="none" cap="none" strike="noStrike">
                <a:solidFill>
                  <a:schemeClr val="dk1"/>
                </a:solidFill>
                <a:latin typeface="Trebuchet MS"/>
                <a:ea typeface="Trebuchet MS"/>
                <a:cs typeface="Trebuchet MS"/>
                <a:sym typeface="Trebuchet MS"/>
              </a:endParaRPr>
            </a:p>
          </p:txBody>
        </p:sp>
        <p:sp>
          <p:nvSpPr>
            <p:cNvPr id="166" name="Google Shape;166;p19"/>
            <p:cNvSpPr txBox="1"/>
            <p:nvPr/>
          </p:nvSpPr>
          <p:spPr>
            <a:xfrm>
              <a:off x="4368592" y="4100442"/>
              <a:ext cx="855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Trebuchet MS"/>
                <a:buNone/>
              </a:pPr>
              <a:r>
                <a:rPr b="0" i="0" lang="en-US" sz="1400" u="none" cap="none" strike="noStrike">
                  <a:solidFill>
                    <a:schemeClr val="dk1"/>
                  </a:solidFill>
                  <a:latin typeface="Trebuchet MS"/>
                  <a:ea typeface="Trebuchet MS"/>
                  <a:cs typeface="Trebuchet MS"/>
                  <a:sym typeface="Trebuchet MS"/>
                </a:rPr>
                <a:t>Split 4</a:t>
              </a:r>
              <a:endParaRPr b="0" i="0" sz="1400" u="none" cap="none" strike="noStrike">
                <a:solidFill>
                  <a:schemeClr val="dk1"/>
                </a:solidFill>
                <a:latin typeface="Trebuchet MS"/>
                <a:ea typeface="Trebuchet MS"/>
                <a:cs typeface="Trebuchet MS"/>
                <a:sym typeface="Trebuchet M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500"/>
                                        <p:tgtEl>
                                          <p:spTgt spid="1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6" name="Shape 706"/>
        <p:cNvGrpSpPr/>
        <p:nvPr/>
      </p:nvGrpSpPr>
      <p:grpSpPr>
        <a:xfrm>
          <a:off x="0" y="0"/>
          <a:ext cx="0" cy="0"/>
          <a:chOff x="0" y="0"/>
          <a:chExt cx="0" cy="0"/>
        </a:xfrm>
      </p:grpSpPr>
      <p:sp>
        <p:nvSpPr>
          <p:cNvPr id="707" name="Google Shape;707;p82"/>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Support vectors</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Support vectors are data points that are closer to the hyperplane and influence the position and orientation of the hyperplane.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Using these support vectors, we maximize the margin of the classifier.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Deleting the support vectors will change the position of the hyperplane. </a:t>
            </a:r>
            <a:endParaRPr/>
          </a:p>
          <a:p>
            <a:pPr indent="-228600" lvl="0" marL="228600" marR="0" rtl="0" algn="l">
              <a:lnSpc>
                <a:spcPct val="90000"/>
              </a:lnSpc>
              <a:spcBef>
                <a:spcPts val="100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These are the points that help us build our SVM.</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1" name="Shape 711"/>
        <p:cNvGrpSpPr/>
        <p:nvPr/>
      </p:nvGrpSpPr>
      <p:grpSpPr>
        <a:xfrm>
          <a:off x="0" y="0"/>
          <a:ext cx="0" cy="0"/>
          <a:chOff x="0" y="0"/>
          <a:chExt cx="0" cy="0"/>
        </a:xfrm>
      </p:grpSpPr>
      <p:sp>
        <p:nvSpPr>
          <p:cNvPr id="712" name="Google Shape;712;p83"/>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Hyperplanes</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713" name="Google Shape;713;p83"/>
          <p:cNvPicPr preferRelativeResize="0"/>
          <p:nvPr/>
        </p:nvPicPr>
        <p:blipFill rotWithShape="1">
          <a:blip r:embed="rId3">
            <a:alphaModFix/>
          </a:blip>
          <a:srcRect b="0" l="0" r="0" t="0"/>
          <a:stretch/>
        </p:blipFill>
        <p:spPr>
          <a:xfrm>
            <a:off x="661630" y="1187890"/>
            <a:ext cx="7610981" cy="3914739"/>
          </a:xfrm>
          <a:prstGeom prst="rect">
            <a:avLst/>
          </a:prstGeom>
          <a:noFill/>
          <a:ln>
            <a:noFill/>
          </a:ln>
        </p:spPr>
      </p:pic>
      <p:sp>
        <p:nvSpPr>
          <p:cNvPr id="714" name="Google Shape;714;p83"/>
          <p:cNvSpPr txBox="1"/>
          <p:nvPr/>
        </p:nvSpPr>
        <p:spPr>
          <a:xfrm>
            <a:off x="804589" y="5670110"/>
            <a:ext cx="8508743"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1440"/>
              <a:buFont typeface="Calibri"/>
              <a:buChar char="►"/>
            </a:pPr>
            <a:r>
              <a:rPr lang="en-US" sz="1800">
                <a:solidFill>
                  <a:schemeClr val="lt1"/>
                </a:solidFill>
                <a:latin typeface="Calibri"/>
                <a:ea typeface="Calibri"/>
                <a:cs typeface="Calibri"/>
                <a:sym typeface="Calibri"/>
              </a:rPr>
              <a:t>Maximum margin classifiers are super sensitive to outliers in the training data and that makes them pretty.</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8" name="Shape 718"/>
        <p:cNvGrpSpPr/>
        <p:nvPr/>
      </p:nvGrpSpPr>
      <p:grpSpPr>
        <a:xfrm>
          <a:off x="0" y="0"/>
          <a:ext cx="0" cy="0"/>
          <a:chOff x="0" y="0"/>
          <a:chExt cx="0" cy="0"/>
        </a:xfrm>
      </p:grpSpPr>
      <p:sp>
        <p:nvSpPr>
          <p:cNvPr id="719" name="Google Shape;719;p84"/>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Hyperplanes </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Image for post" id="720" name="Google Shape;720;p84"/>
          <p:cNvPicPr preferRelativeResize="0"/>
          <p:nvPr/>
        </p:nvPicPr>
        <p:blipFill rotWithShape="1">
          <a:blip r:embed="rId3">
            <a:alphaModFix/>
          </a:blip>
          <a:srcRect b="0" l="0" r="0" t="0"/>
          <a:stretch/>
        </p:blipFill>
        <p:spPr>
          <a:xfrm>
            <a:off x="677334" y="2132879"/>
            <a:ext cx="8011032" cy="338971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4" name="Shape 724"/>
        <p:cNvGrpSpPr/>
        <p:nvPr/>
      </p:nvGrpSpPr>
      <p:grpSpPr>
        <a:xfrm>
          <a:off x="0" y="0"/>
          <a:ext cx="0" cy="0"/>
          <a:chOff x="0" y="0"/>
          <a:chExt cx="0" cy="0"/>
        </a:xfrm>
      </p:grpSpPr>
      <p:sp>
        <p:nvSpPr>
          <p:cNvPr id="725" name="Google Shape;725;p85"/>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What’s so special about SVM?</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726" name="Google Shape;726;p85"/>
          <p:cNvPicPr preferRelativeResize="0"/>
          <p:nvPr/>
        </p:nvPicPr>
        <p:blipFill rotWithShape="1">
          <a:blip r:embed="rId3">
            <a:alphaModFix/>
          </a:blip>
          <a:srcRect b="0" l="0" r="0" t="0"/>
          <a:stretch/>
        </p:blipFill>
        <p:spPr>
          <a:xfrm>
            <a:off x="880534" y="1799345"/>
            <a:ext cx="8458200" cy="39719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0" name="Shape 730"/>
        <p:cNvGrpSpPr/>
        <p:nvPr/>
      </p:nvGrpSpPr>
      <p:grpSpPr>
        <a:xfrm>
          <a:off x="0" y="0"/>
          <a:ext cx="0" cy="0"/>
          <a:chOff x="0" y="0"/>
          <a:chExt cx="0" cy="0"/>
        </a:xfrm>
      </p:grpSpPr>
      <p:sp>
        <p:nvSpPr>
          <p:cNvPr id="731" name="Google Shape;731;p86"/>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What’s so special about SVM?</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732" name="Google Shape;732;p86"/>
          <p:cNvPicPr preferRelativeResize="0"/>
          <p:nvPr/>
        </p:nvPicPr>
        <p:blipFill rotWithShape="1">
          <a:blip r:embed="rId3">
            <a:alphaModFix/>
          </a:blip>
          <a:srcRect b="0" l="0" r="0" t="0"/>
          <a:stretch/>
        </p:blipFill>
        <p:spPr>
          <a:xfrm>
            <a:off x="677334" y="2132879"/>
            <a:ext cx="8791575" cy="4191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6" name="Shape 736"/>
        <p:cNvGrpSpPr/>
        <p:nvPr/>
      </p:nvGrpSpPr>
      <p:grpSpPr>
        <a:xfrm>
          <a:off x="0" y="0"/>
          <a:ext cx="0" cy="0"/>
          <a:chOff x="0" y="0"/>
          <a:chExt cx="0" cy="0"/>
        </a:xfrm>
      </p:grpSpPr>
      <p:sp>
        <p:nvSpPr>
          <p:cNvPr id="737" name="Google Shape;737;p87"/>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Logistic Regression : overview</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738" name="Google Shape;738;p87"/>
          <p:cNvSpPr txBox="1"/>
          <p:nvPr/>
        </p:nvSpPr>
        <p:spPr>
          <a:xfrm>
            <a:off x="0" y="959262"/>
            <a:ext cx="12192000" cy="1815882"/>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Logistic regression is a classification algorithm, used when the value of the target variable is categorical in nature. </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Logistic regression is most commonly used when the data in question has binary output, so when it belongs to one class or another, or is either a 0 or 1.</a:t>
            </a:r>
            <a:endParaRPr/>
          </a:p>
        </p:txBody>
      </p:sp>
      <p:pic>
        <p:nvPicPr>
          <p:cNvPr id="739" name="Google Shape;739;p87"/>
          <p:cNvPicPr preferRelativeResize="0"/>
          <p:nvPr/>
        </p:nvPicPr>
        <p:blipFill rotWithShape="1">
          <a:blip r:embed="rId3">
            <a:alphaModFix/>
          </a:blip>
          <a:srcRect b="0" l="0" r="0" t="0"/>
          <a:stretch/>
        </p:blipFill>
        <p:spPr>
          <a:xfrm>
            <a:off x="1326778" y="3174588"/>
            <a:ext cx="5762644" cy="294399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3" name="Shape 743"/>
        <p:cNvGrpSpPr/>
        <p:nvPr/>
      </p:nvGrpSpPr>
      <p:grpSpPr>
        <a:xfrm>
          <a:off x="0" y="0"/>
          <a:ext cx="0" cy="0"/>
          <a:chOff x="0" y="0"/>
          <a:chExt cx="0" cy="0"/>
        </a:xfrm>
      </p:grpSpPr>
      <p:sp>
        <p:nvSpPr>
          <p:cNvPr id="744" name="Google Shape;744;p88"/>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Logistic Regression : why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745" name="Google Shape;745;p88"/>
          <p:cNvPicPr preferRelativeResize="0"/>
          <p:nvPr/>
        </p:nvPicPr>
        <p:blipFill rotWithShape="1">
          <a:blip r:embed="rId3">
            <a:alphaModFix/>
          </a:blip>
          <a:srcRect b="0" l="0" r="0" t="0"/>
          <a:stretch/>
        </p:blipFill>
        <p:spPr>
          <a:xfrm>
            <a:off x="753046" y="2160589"/>
            <a:ext cx="8711401" cy="326180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9" name="Shape 749"/>
        <p:cNvGrpSpPr/>
        <p:nvPr/>
      </p:nvGrpSpPr>
      <p:grpSpPr>
        <a:xfrm>
          <a:off x="0" y="0"/>
          <a:ext cx="0" cy="0"/>
          <a:chOff x="0" y="0"/>
          <a:chExt cx="0" cy="0"/>
        </a:xfrm>
      </p:grpSpPr>
      <p:sp>
        <p:nvSpPr>
          <p:cNvPr id="750" name="Google Shape;750;p89"/>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Logistic Regression : why ?</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4" name="Shape 754"/>
        <p:cNvGrpSpPr/>
        <p:nvPr/>
      </p:nvGrpSpPr>
      <p:grpSpPr>
        <a:xfrm>
          <a:off x="0" y="0"/>
          <a:ext cx="0" cy="0"/>
          <a:chOff x="0" y="0"/>
          <a:chExt cx="0" cy="0"/>
        </a:xfrm>
      </p:grpSpPr>
      <p:sp>
        <p:nvSpPr>
          <p:cNvPr id="755" name="Google Shape;755;p90"/>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Why not linear Regression?</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756" name="Google Shape;756;p90"/>
          <p:cNvPicPr preferRelativeResize="0"/>
          <p:nvPr/>
        </p:nvPicPr>
        <p:blipFill rotWithShape="1">
          <a:blip r:embed="rId3">
            <a:alphaModFix/>
          </a:blip>
          <a:srcRect b="0" l="0" r="0" t="0"/>
          <a:stretch/>
        </p:blipFill>
        <p:spPr>
          <a:xfrm>
            <a:off x="644352" y="2137699"/>
            <a:ext cx="8060736" cy="381683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0" name="Shape 760"/>
        <p:cNvGrpSpPr/>
        <p:nvPr/>
      </p:nvGrpSpPr>
      <p:grpSpPr>
        <a:xfrm>
          <a:off x="0" y="0"/>
          <a:ext cx="0" cy="0"/>
          <a:chOff x="0" y="0"/>
          <a:chExt cx="0" cy="0"/>
        </a:xfrm>
      </p:grpSpPr>
      <p:sp>
        <p:nvSpPr>
          <p:cNvPr id="761" name="Google Shape;761;p91"/>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Logistic Regression Curve</a:t>
            </a:r>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762" name="Google Shape;762;p91"/>
          <p:cNvPicPr preferRelativeResize="0"/>
          <p:nvPr/>
        </p:nvPicPr>
        <p:blipFill rotWithShape="1">
          <a:blip r:embed="rId3">
            <a:alphaModFix/>
          </a:blip>
          <a:srcRect b="0" l="0" r="0" t="0"/>
          <a:stretch/>
        </p:blipFill>
        <p:spPr>
          <a:xfrm>
            <a:off x="677334" y="2160589"/>
            <a:ext cx="8402658" cy="40129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p20"/>
          <p:cNvSpPr txBox="1"/>
          <p:nvPr/>
        </p:nvSpPr>
        <p:spPr>
          <a:xfrm>
            <a:off x="1091" y="192155"/>
            <a:ext cx="11359663" cy="4023360"/>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b="0" i="0" lang="en-US" sz="2800" u="none" cap="none" strike="noStrike">
                <a:solidFill>
                  <a:srgbClr val="00FFFF"/>
                </a:solidFill>
                <a:latin typeface="Calibri"/>
                <a:ea typeface="Calibri"/>
                <a:cs typeface="Calibri"/>
                <a:sym typeface="Calibri"/>
              </a:rPr>
              <a:t>Decision tree example</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lt1"/>
              </a:solidFill>
              <a:latin typeface="Calibri"/>
              <a:ea typeface="Calibri"/>
              <a:cs typeface="Calibri"/>
              <a:sym typeface="Calibri"/>
            </a:endParaRPr>
          </a:p>
        </p:txBody>
      </p:sp>
      <p:grpSp>
        <p:nvGrpSpPr>
          <p:cNvPr id="172" name="Google Shape;172;p20"/>
          <p:cNvGrpSpPr/>
          <p:nvPr/>
        </p:nvGrpSpPr>
        <p:grpSpPr>
          <a:xfrm>
            <a:off x="494673" y="1970882"/>
            <a:ext cx="4720627" cy="3391340"/>
            <a:chOff x="499945" y="2160588"/>
            <a:chExt cx="3555516" cy="2254095"/>
          </a:xfrm>
        </p:grpSpPr>
        <p:pic>
          <p:nvPicPr>
            <p:cNvPr id="173" name="Google Shape;173;p20"/>
            <p:cNvPicPr preferRelativeResize="0"/>
            <p:nvPr/>
          </p:nvPicPr>
          <p:blipFill rotWithShape="1">
            <a:blip r:embed="rId3">
              <a:alphaModFix/>
            </a:blip>
            <a:srcRect b="0" l="0" r="0" t="0"/>
            <a:stretch/>
          </p:blipFill>
          <p:spPr>
            <a:xfrm>
              <a:off x="499945" y="2160588"/>
              <a:ext cx="3555516" cy="2254095"/>
            </a:xfrm>
            <a:prstGeom prst="rect">
              <a:avLst/>
            </a:prstGeom>
            <a:noFill/>
            <a:ln>
              <a:noFill/>
            </a:ln>
          </p:spPr>
        </p:pic>
        <p:sp>
          <p:nvSpPr>
            <p:cNvPr id="174" name="Google Shape;174;p20"/>
            <p:cNvSpPr/>
            <p:nvPr/>
          </p:nvSpPr>
          <p:spPr>
            <a:xfrm>
              <a:off x="3608439" y="2160589"/>
              <a:ext cx="442451" cy="90707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Trebuchet MS"/>
                <a:ea typeface="Trebuchet MS"/>
                <a:cs typeface="Trebuchet MS"/>
                <a:sym typeface="Trebuchet MS"/>
              </a:endParaRPr>
            </a:p>
          </p:txBody>
        </p:sp>
      </p:grpSp>
      <p:sp>
        <p:nvSpPr>
          <p:cNvPr id="175" name="Google Shape;175;p20"/>
          <p:cNvSpPr/>
          <p:nvPr/>
        </p:nvSpPr>
        <p:spPr>
          <a:xfrm>
            <a:off x="7523134" y="1142208"/>
            <a:ext cx="1455174" cy="365125"/>
          </a:xfrm>
          <a:prstGeom prst="rect">
            <a:avLst/>
          </a:prstGeom>
          <a:solidFill>
            <a:srgbClr val="92D050"/>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X1&lt;20</a:t>
            </a:r>
            <a:endParaRPr b="0" i="0" sz="1800" u="none" cap="none" strike="noStrike">
              <a:solidFill>
                <a:schemeClr val="lt1"/>
              </a:solidFill>
              <a:latin typeface="Trebuchet MS"/>
              <a:ea typeface="Trebuchet MS"/>
              <a:cs typeface="Trebuchet MS"/>
              <a:sym typeface="Trebuchet MS"/>
            </a:endParaRPr>
          </a:p>
        </p:txBody>
      </p:sp>
      <p:cxnSp>
        <p:nvCxnSpPr>
          <p:cNvPr id="176" name="Google Shape;176;p20"/>
          <p:cNvCxnSpPr/>
          <p:nvPr/>
        </p:nvCxnSpPr>
        <p:spPr>
          <a:xfrm flipH="1">
            <a:off x="7326489" y="1507333"/>
            <a:ext cx="885995" cy="717657"/>
          </a:xfrm>
          <a:prstGeom prst="straightConnector1">
            <a:avLst/>
          </a:prstGeom>
          <a:noFill/>
          <a:ln cap="rnd" cmpd="sng" w="12700">
            <a:solidFill>
              <a:schemeClr val="accent1"/>
            </a:solidFill>
            <a:prstDash val="solid"/>
            <a:round/>
            <a:headEnd len="sm" w="sm" type="none"/>
            <a:tailEnd len="sm" w="sm" type="none"/>
          </a:ln>
        </p:spPr>
      </p:cxnSp>
      <p:cxnSp>
        <p:nvCxnSpPr>
          <p:cNvPr id="177" name="Google Shape;177;p20"/>
          <p:cNvCxnSpPr/>
          <p:nvPr/>
        </p:nvCxnSpPr>
        <p:spPr>
          <a:xfrm>
            <a:off x="8205435" y="1507332"/>
            <a:ext cx="885995" cy="717657"/>
          </a:xfrm>
          <a:prstGeom prst="straightConnector1">
            <a:avLst/>
          </a:prstGeom>
          <a:noFill/>
          <a:ln cap="rnd" cmpd="sng" w="12700">
            <a:solidFill>
              <a:schemeClr val="accent1"/>
            </a:solidFill>
            <a:prstDash val="solid"/>
            <a:round/>
            <a:headEnd len="sm" w="sm" type="none"/>
            <a:tailEnd len="sm" w="sm" type="none"/>
          </a:ln>
        </p:spPr>
      </p:cxnSp>
      <p:sp>
        <p:nvSpPr>
          <p:cNvPr id="178" name="Google Shape;178;p20"/>
          <p:cNvSpPr/>
          <p:nvPr/>
        </p:nvSpPr>
        <p:spPr>
          <a:xfrm>
            <a:off x="8610742" y="2233287"/>
            <a:ext cx="1478612" cy="365125"/>
          </a:xfrm>
          <a:prstGeom prst="rect">
            <a:avLst/>
          </a:prstGeom>
          <a:solidFill>
            <a:srgbClr val="92D050"/>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X2&lt;170</a:t>
            </a:r>
            <a:endParaRPr b="0" i="0" sz="1800" u="none" cap="none" strike="noStrike">
              <a:solidFill>
                <a:schemeClr val="lt1"/>
              </a:solidFill>
              <a:latin typeface="Trebuchet MS"/>
              <a:ea typeface="Trebuchet MS"/>
              <a:cs typeface="Trebuchet MS"/>
              <a:sym typeface="Trebuchet MS"/>
            </a:endParaRPr>
          </a:p>
        </p:txBody>
      </p:sp>
      <p:sp>
        <p:nvSpPr>
          <p:cNvPr id="179" name="Google Shape;179;p20"/>
          <p:cNvSpPr/>
          <p:nvPr/>
        </p:nvSpPr>
        <p:spPr>
          <a:xfrm>
            <a:off x="6421921" y="2233287"/>
            <a:ext cx="1385256" cy="365125"/>
          </a:xfrm>
          <a:prstGeom prst="rect">
            <a:avLst/>
          </a:prstGeom>
          <a:solidFill>
            <a:srgbClr val="92D050"/>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X2&lt;200</a:t>
            </a:r>
            <a:endParaRPr b="0" i="0" sz="1800" u="none" cap="none" strike="noStrike">
              <a:solidFill>
                <a:schemeClr val="lt1"/>
              </a:solidFill>
              <a:latin typeface="Trebuchet MS"/>
              <a:ea typeface="Trebuchet MS"/>
              <a:cs typeface="Trebuchet MS"/>
              <a:sym typeface="Trebuchet MS"/>
            </a:endParaRPr>
          </a:p>
        </p:txBody>
      </p:sp>
      <p:cxnSp>
        <p:nvCxnSpPr>
          <p:cNvPr id="180" name="Google Shape;180;p20"/>
          <p:cNvCxnSpPr/>
          <p:nvPr/>
        </p:nvCxnSpPr>
        <p:spPr>
          <a:xfrm flipH="1">
            <a:off x="6054253" y="2624440"/>
            <a:ext cx="885995" cy="717657"/>
          </a:xfrm>
          <a:prstGeom prst="straightConnector1">
            <a:avLst/>
          </a:prstGeom>
          <a:noFill/>
          <a:ln cap="rnd" cmpd="sng" w="12700">
            <a:solidFill>
              <a:schemeClr val="accent1"/>
            </a:solidFill>
            <a:prstDash val="solid"/>
            <a:round/>
            <a:headEnd len="sm" w="sm" type="none"/>
            <a:tailEnd len="sm" w="sm" type="none"/>
          </a:ln>
        </p:spPr>
      </p:cxnSp>
      <p:cxnSp>
        <p:nvCxnSpPr>
          <p:cNvPr id="181" name="Google Shape;181;p20"/>
          <p:cNvCxnSpPr/>
          <p:nvPr/>
        </p:nvCxnSpPr>
        <p:spPr>
          <a:xfrm>
            <a:off x="6933199" y="2624439"/>
            <a:ext cx="885995" cy="717657"/>
          </a:xfrm>
          <a:prstGeom prst="straightConnector1">
            <a:avLst/>
          </a:prstGeom>
          <a:noFill/>
          <a:ln cap="rnd" cmpd="sng" w="12700">
            <a:solidFill>
              <a:schemeClr val="accent1"/>
            </a:solidFill>
            <a:prstDash val="solid"/>
            <a:round/>
            <a:headEnd len="sm" w="sm" type="none"/>
            <a:tailEnd len="sm" w="sm" type="none"/>
          </a:ln>
        </p:spPr>
      </p:cxnSp>
      <p:sp>
        <p:nvSpPr>
          <p:cNvPr id="182" name="Google Shape;182;p20"/>
          <p:cNvSpPr/>
          <p:nvPr/>
        </p:nvSpPr>
        <p:spPr>
          <a:xfrm>
            <a:off x="7298916" y="3337742"/>
            <a:ext cx="1040556" cy="390430"/>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65.7</a:t>
            </a:r>
            <a:endParaRPr b="0" i="0" sz="1800" u="none" cap="none" strike="noStrike">
              <a:solidFill>
                <a:schemeClr val="lt1"/>
              </a:solidFill>
              <a:latin typeface="Trebuchet MS"/>
              <a:ea typeface="Trebuchet MS"/>
              <a:cs typeface="Trebuchet MS"/>
              <a:sym typeface="Trebuchet MS"/>
            </a:endParaRPr>
          </a:p>
        </p:txBody>
      </p:sp>
      <p:sp>
        <p:nvSpPr>
          <p:cNvPr id="183" name="Google Shape;183;p20"/>
          <p:cNvSpPr/>
          <p:nvPr/>
        </p:nvSpPr>
        <p:spPr>
          <a:xfrm>
            <a:off x="5533975" y="3337742"/>
            <a:ext cx="1040556" cy="390430"/>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300.5</a:t>
            </a:r>
            <a:endParaRPr b="0" i="0" sz="1800" u="none" cap="none" strike="noStrike">
              <a:solidFill>
                <a:schemeClr val="lt1"/>
              </a:solidFill>
              <a:latin typeface="Trebuchet MS"/>
              <a:ea typeface="Trebuchet MS"/>
              <a:cs typeface="Trebuchet MS"/>
              <a:sym typeface="Trebuchet MS"/>
            </a:endParaRPr>
          </a:p>
        </p:txBody>
      </p:sp>
      <p:cxnSp>
        <p:nvCxnSpPr>
          <p:cNvPr id="184" name="Google Shape;184;p20"/>
          <p:cNvCxnSpPr/>
          <p:nvPr/>
        </p:nvCxnSpPr>
        <p:spPr>
          <a:xfrm flipH="1">
            <a:off x="8934010" y="2621293"/>
            <a:ext cx="885995" cy="717657"/>
          </a:xfrm>
          <a:prstGeom prst="straightConnector1">
            <a:avLst/>
          </a:prstGeom>
          <a:noFill/>
          <a:ln cap="rnd" cmpd="sng" w="12700">
            <a:solidFill>
              <a:schemeClr val="accent1"/>
            </a:solidFill>
            <a:prstDash val="solid"/>
            <a:round/>
            <a:headEnd len="sm" w="sm" type="none"/>
            <a:tailEnd len="sm" w="sm" type="none"/>
          </a:ln>
        </p:spPr>
      </p:cxnSp>
      <p:cxnSp>
        <p:nvCxnSpPr>
          <p:cNvPr id="185" name="Google Shape;185;p20"/>
          <p:cNvCxnSpPr/>
          <p:nvPr/>
        </p:nvCxnSpPr>
        <p:spPr>
          <a:xfrm>
            <a:off x="9812956" y="2621292"/>
            <a:ext cx="885995" cy="717657"/>
          </a:xfrm>
          <a:prstGeom prst="straightConnector1">
            <a:avLst/>
          </a:prstGeom>
          <a:noFill/>
          <a:ln cap="rnd" cmpd="sng" w="12700">
            <a:solidFill>
              <a:schemeClr val="accent1"/>
            </a:solidFill>
            <a:prstDash val="solid"/>
            <a:round/>
            <a:headEnd len="sm" w="sm" type="none"/>
            <a:tailEnd len="sm" w="sm" type="none"/>
          </a:ln>
        </p:spPr>
      </p:cxnSp>
      <p:sp>
        <p:nvSpPr>
          <p:cNvPr id="186" name="Google Shape;186;p20"/>
          <p:cNvSpPr/>
          <p:nvPr/>
        </p:nvSpPr>
        <p:spPr>
          <a:xfrm>
            <a:off x="10218263" y="3347247"/>
            <a:ext cx="961376" cy="365125"/>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1023</a:t>
            </a:r>
            <a:endParaRPr b="0" i="0" sz="1800" u="none" cap="none" strike="noStrike">
              <a:solidFill>
                <a:schemeClr val="lt1"/>
              </a:solidFill>
              <a:latin typeface="Trebuchet MS"/>
              <a:ea typeface="Trebuchet MS"/>
              <a:cs typeface="Trebuchet MS"/>
              <a:sym typeface="Trebuchet MS"/>
            </a:endParaRPr>
          </a:p>
        </p:txBody>
      </p:sp>
      <p:sp>
        <p:nvSpPr>
          <p:cNvPr id="187" name="Google Shape;187;p20"/>
          <p:cNvSpPr/>
          <p:nvPr/>
        </p:nvSpPr>
        <p:spPr>
          <a:xfrm>
            <a:off x="8453322" y="3347247"/>
            <a:ext cx="961376" cy="365125"/>
          </a:xfrm>
          <a:prstGeom prst="rect">
            <a:avLst/>
          </a:prstGeom>
          <a:solidFill>
            <a:srgbClr val="92D050"/>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X1&lt;40</a:t>
            </a:r>
            <a:endParaRPr b="0" i="0" sz="1800" u="none" cap="none" strike="noStrike">
              <a:solidFill>
                <a:schemeClr val="lt1"/>
              </a:solidFill>
              <a:latin typeface="Trebuchet MS"/>
              <a:ea typeface="Trebuchet MS"/>
              <a:cs typeface="Trebuchet MS"/>
              <a:sym typeface="Trebuchet MS"/>
            </a:endParaRPr>
          </a:p>
        </p:txBody>
      </p:sp>
      <p:cxnSp>
        <p:nvCxnSpPr>
          <p:cNvPr id="188" name="Google Shape;188;p20"/>
          <p:cNvCxnSpPr/>
          <p:nvPr/>
        </p:nvCxnSpPr>
        <p:spPr>
          <a:xfrm flipH="1">
            <a:off x="8001039" y="3743550"/>
            <a:ext cx="885995" cy="717657"/>
          </a:xfrm>
          <a:prstGeom prst="straightConnector1">
            <a:avLst/>
          </a:prstGeom>
          <a:noFill/>
          <a:ln cap="rnd" cmpd="sng" w="12700">
            <a:solidFill>
              <a:schemeClr val="accent1"/>
            </a:solidFill>
            <a:prstDash val="solid"/>
            <a:round/>
            <a:headEnd len="sm" w="sm" type="none"/>
            <a:tailEnd len="sm" w="sm" type="none"/>
          </a:ln>
        </p:spPr>
      </p:cxnSp>
      <p:cxnSp>
        <p:nvCxnSpPr>
          <p:cNvPr id="189" name="Google Shape;189;p20"/>
          <p:cNvCxnSpPr/>
          <p:nvPr/>
        </p:nvCxnSpPr>
        <p:spPr>
          <a:xfrm>
            <a:off x="8879985" y="3743549"/>
            <a:ext cx="885995" cy="717657"/>
          </a:xfrm>
          <a:prstGeom prst="straightConnector1">
            <a:avLst/>
          </a:prstGeom>
          <a:noFill/>
          <a:ln cap="rnd" cmpd="sng" w="12700">
            <a:solidFill>
              <a:schemeClr val="accent1"/>
            </a:solidFill>
            <a:prstDash val="solid"/>
            <a:round/>
            <a:headEnd len="sm" w="sm" type="none"/>
            <a:tailEnd len="sm" w="sm" type="none"/>
          </a:ln>
        </p:spPr>
      </p:cxnSp>
      <p:sp>
        <p:nvSpPr>
          <p:cNvPr id="190" name="Google Shape;190;p20"/>
          <p:cNvSpPr/>
          <p:nvPr/>
        </p:nvSpPr>
        <p:spPr>
          <a:xfrm>
            <a:off x="9285292" y="4469504"/>
            <a:ext cx="961376" cy="365125"/>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0.7</a:t>
            </a:r>
            <a:endParaRPr b="0" i="0" sz="1800" u="none" cap="none" strike="noStrike">
              <a:solidFill>
                <a:schemeClr val="lt1"/>
              </a:solidFill>
              <a:latin typeface="Trebuchet MS"/>
              <a:ea typeface="Trebuchet MS"/>
              <a:cs typeface="Trebuchet MS"/>
              <a:sym typeface="Trebuchet MS"/>
            </a:endParaRPr>
          </a:p>
        </p:txBody>
      </p:sp>
      <p:sp>
        <p:nvSpPr>
          <p:cNvPr id="191" name="Google Shape;191;p20"/>
          <p:cNvSpPr/>
          <p:nvPr/>
        </p:nvSpPr>
        <p:spPr>
          <a:xfrm>
            <a:off x="7520351" y="4469504"/>
            <a:ext cx="961376" cy="365125"/>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-64.1</a:t>
            </a:r>
            <a:endParaRPr b="0" i="0" sz="1800" u="none" cap="none" strike="noStrike">
              <a:solidFill>
                <a:schemeClr val="lt1"/>
              </a:solidFill>
              <a:latin typeface="Trebuchet MS"/>
              <a:ea typeface="Trebuchet MS"/>
              <a:cs typeface="Trebuchet MS"/>
              <a:sym typeface="Trebuchet MS"/>
            </a:endParaRPr>
          </a:p>
        </p:txBody>
      </p:sp>
      <p:sp>
        <p:nvSpPr>
          <p:cNvPr id="192" name="Google Shape;192;p20"/>
          <p:cNvSpPr txBox="1"/>
          <p:nvPr/>
        </p:nvSpPr>
        <p:spPr>
          <a:xfrm>
            <a:off x="7207004" y="1604115"/>
            <a:ext cx="6011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Yes</a:t>
            </a:r>
            <a:endParaRPr/>
          </a:p>
        </p:txBody>
      </p:sp>
      <p:sp>
        <p:nvSpPr>
          <p:cNvPr id="193" name="Google Shape;193;p20"/>
          <p:cNvSpPr txBox="1"/>
          <p:nvPr/>
        </p:nvSpPr>
        <p:spPr>
          <a:xfrm>
            <a:off x="7206043" y="1604115"/>
            <a:ext cx="6011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Yes</a:t>
            </a:r>
            <a:endParaRPr/>
          </a:p>
        </p:txBody>
      </p:sp>
      <p:sp>
        <p:nvSpPr>
          <p:cNvPr id="194" name="Google Shape;194;p20"/>
          <p:cNvSpPr txBox="1"/>
          <p:nvPr/>
        </p:nvSpPr>
        <p:spPr>
          <a:xfrm>
            <a:off x="8648432" y="1601550"/>
            <a:ext cx="6011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No</a:t>
            </a:r>
            <a:endParaRPr/>
          </a:p>
        </p:txBody>
      </p:sp>
      <p:sp>
        <p:nvSpPr>
          <p:cNvPr id="195" name="Google Shape;195;p20"/>
          <p:cNvSpPr txBox="1"/>
          <p:nvPr/>
        </p:nvSpPr>
        <p:spPr>
          <a:xfrm>
            <a:off x="10190585" y="2678726"/>
            <a:ext cx="5696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No</a:t>
            </a:r>
            <a:endParaRPr/>
          </a:p>
        </p:txBody>
      </p:sp>
      <p:sp>
        <p:nvSpPr>
          <p:cNvPr id="196" name="Google Shape;196;p20"/>
          <p:cNvSpPr txBox="1"/>
          <p:nvPr/>
        </p:nvSpPr>
        <p:spPr>
          <a:xfrm>
            <a:off x="7206043" y="1601550"/>
            <a:ext cx="6011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Yes</a:t>
            </a:r>
            <a:endParaRPr/>
          </a:p>
        </p:txBody>
      </p:sp>
      <p:sp>
        <p:nvSpPr>
          <p:cNvPr id="197" name="Google Shape;197;p20"/>
          <p:cNvSpPr txBox="1"/>
          <p:nvPr/>
        </p:nvSpPr>
        <p:spPr>
          <a:xfrm>
            <a:off x="8914553" y="2688570"/>
            <a:ext cx="6011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Yes</a:t>
            </a:r>
            <a:endParaRPr/>
          </a:p>
        </p:txBody>
      </p:sp>
      <p:sp>
        <p:nvSpPr>
          <p:cNvPr id="198" name="Google Shape;198;p20"/>
          <p:cNvSpPr txBox="1"/>
          <p:nvPr/>
        </p:nvSpPr>
        <p:spPr>
          <a:xfrm>
            <a:off x="7440999" y="2753627"/>
            <a:ext cx="5381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No</a:t>
            </a:r>
            <a:endParaRPr/>
          </a:p>
        </p:txBody>
      </p:sp>
      <p:sp>
        <p:nvSpPr>
          <p:cNvPr id="199" name="Google Shape;199;p20"/>
          <p:cNvSpPr txBox="1"/>
          <p:nvPr/>
        </p:nvSpPr>
        <p:spPr>
          <a:xfrm>
            <a:off x="5942955" y="2770730"/>
            <a:ext cx="6011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Yes</a:t>
            </a:r>
            <a:endParaRPr/>
          </a:p>
        </p:txBody>
      </p:sp>
      <p:sp>
        <p:nvSpPr>
          <p:cNvPr id="200" name="Google Shape;200;p20"/>
          <p:cNvSpPr txBox="1"/>
          <p:nvPr/>
        </p:nvSpPr>
        <p:spPr>
          <a:xfrm>
            <a:off x="7819194" y="3866379"/>
            <a:ext cx="6011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Yes</a:t>
            </a:r>
            <a:endParaRPr/>
          </a:p>
        </p:txBody>
      </p:sp>
      <p:sp>
        <p:nvSpPr>
          <p:cNvPr id="201" name="Google Shape;201;p20"/>
          <p:cNvSpPr txBox="1"/>
          <p:nvPr/>
        </p:nvSpPr>
        <p:spPr>
          <a:xfrm>
            <a:off x="9377007" y="3854480"/>
            <a:ext cx="5696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b="0" i="0" lang="en-US" sz="1800" u="none" cap="none" strike="noStrike">
                <a:solidFill>
                  <a:schemeClr val="lt1"/>
                </a:solidFill>
                <a:latin typeface="Trebuchet MS"/>
                <a:ea typeface="Trebuchet MS"/>
                <a:cs typeface="Trebuchet MS"/>
                <a:sym typeface="Trebuchet MS"/>
              </a:rPr>
              <a:t>No</a:t>
            </a:r>
            <a:endParaRPr/>
          </a:p>
        </p:txBody>
      </p:sp>
      <p:sp>
        <p:nvSpPr>
          <p:cNvPr id="202" name="Google Shape;202;p20"/>
          <p:cNvSpPr/>
          <p:nvPr/>
        </p:nvSpPr>
        <p:spPr>
          <a:xfrm>
            <a:off x="1120877" y="2585884"/>
            <a:ext cx="467230" cy="253537"/>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100"/>
              <a:buFont typeface="Trebuchet MS"/>
              <a:buNone/>
            </a:pPr>
            <a:r>
              <a:rPr b="0" i="0" lang="en-US" sz="1100" u="none" cap="none" strike="noStrike">
                <a:solidFill>
                  <a:schemeClr val="lt1"/>
                </a:solidFill>
                <a:latin typeface="Trebuchet MS"/>
                <a:ea typeface="Trebuchet MS"/>
                <a:cs typeface="Trebuchet MS"/>
                <a:sym typeface="Trebuchet MS"/>
              </a:rPr>
              <a:t>65.7</a:t>
            </a:r>
            <a:endParaRPr b="0" i="0" sz="1100" u="none" cap="none" strike="noStrike">
              <a:solidFill>
                <a:schemeClr val="lt1"/>
              </a:solidFill>
              <a:latin typeface="Trebuchet MS"/>
              <a:ea typeface="Trebuchet MS"/>
              <a:cs typeface="Trebuchet MS"/>
              <a:sym typeface="Trebuchet MS"/>
            </a:endParaRPr>
          </a:p>
        </p:txBody>
      </p:sp>
      <p:sp>
        <p:nvSpPr>
          <p:cNvPr id="203" name="Google Shape;203;p20"/>
          <p:cNvSpPr/>
          <p:nvPr/>
        </p:nvSpPr>
        <p:spPr>
          <a:xfrm>
            <a:off x="1294355" y="3666552"/>
            <a:ext cx="587504" cy="253537"/>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100"/>
              <a:buFont typeface="Trebuchet MS"/>
              <a:buNone/>
            </a:pPr>
            <a:r>
              <a:rPr b="0" i="0" lang="en-US" sz="1100" u="none" cap="none" strike="noStrike">
                <a:solidFill>
                  <a:schemeClr val="lt1"/>
                </a:solidFill>
                <a:latin typeface="Trebuchet MS"/>
                <a:ea typeface="Trebuchet MS"/>
                <a:cs typeface="Trebuchet MS"/>
                <a:sym typeface="Trebuchet MS"/>
              </a:rPr>
              <a:t>300.5</a:t>
            </a:r>
            <a:endParaRPr b="0" i="0" sz="1100" u="none" cap="none" strike="noStrike">
              <a:solidFill>
                <a:schemeClr val="lt1"/>
              </a:solidFill>
              <a:latin typeface="Trebuchet MS"/>
              <a:ea typeface="Trebuchet MS"/>
              <a:cs typeface="Trebuchet MS"/>
              <a:sym typeface="Trebuchet MS"/>
            </a:endParaRPr>
          </a:p>
        </p:txBody>
      </p:sp>
      <p:sp>
        <p:nvSpPr>
          <p:cNvPr id="204" name="Google Shape;204;p20"/>
          <p:cNvSpPr/>
          <p:nvPr/>
        </p:nvSpPr>
        <p:spPr>
          <a:xfrm>
            <a:off x="2642086" y="2737564"/>
            <a:ext cx="677781" cy="253537"/>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100"/>
              <a:buFont typeface="Trebuchet MS"/>
              <a:buNone/>
            </a:pPr>
            <a:r>
              <a:rPr b="0" i="0" lang="en-US" sz="1100" u="none" cap="none" strike="noStrike">
                <a:solidFill>
                  <a:schemeClr val="lt1"/>
                </a:solidFill>
                <a:latin typeface="Trebuchet MS"/>
                <a:ea typeface="Trebuchet MS"/>
                <a:cs typeface="Trebuchet MS"/>
                <a:sym typeface="Trebuchet MS"/>
              </a:rPr>
              <a:t>1023</a:t>
            </a:r>
            <a:endParaRPr b="0" i="0" sz="1100" u="none" cap="none" strike="noStrike">
              <a:solidFill>
                <a:schemeClr val="lt1"/>
              </a:solidFill>
              <a:latin typeface="Trebuchet MS"/>
              <a:ea typeface="Trebuchet MS"/>
              <a:cs typeface="Trebuchet MS"/>
              <a:sym typeface="Trebuchet MS"/>
            </a:endParaRPr>
          </a:p>
        </p:txBody>
      </p:sp>
      <p:sp>
        <p:nvSpPr>
          <p:cNvPr id="205" name="Google Shape;205;p20"/>
          <p:cNvSpPr/>
          <p:nvPr/>
        </p:nvSpPr>
        <p:spPr>
          <a:xfrm>
            <a:off x="2167903" y="4001692"/>
            <a:ext cx="518677" cy="258502"/>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100"/>
              <a:buFont typeface="Trebuchet MS"/>
              <a:buNone/>
            </a:pPr>
            <a:r>
              <a:rPr b="0" i="0" lang="en-US" sz="1100" u="none" cap="none" strike="noStrike">
                <a:solidFill>
                  <a:schemeClr val="lt1"/>
                </a:solidFill>
                <a:latin typeface="Trebuchet MS"/>
                <a:ea typeface="Trebuchet MS"/>
                <a:cs typeface="Trebuchet MS"/>
                <a:sym typeface="Trebuchet MS"/>
              </a:rPr>
              <a:t>-64.1</a:t>
            </a:r>
            <a:endParaRPr b="0" i="0" sz="1100" u="none" cap="none" strike="noStrike">
              <a:solidFill>
                <a:schemeClr val="lt1"/>
              </a:solidFill>
              <a:latin typeface="Trebuchet MS"/>
              <a:ea typeface="Trebuchet MS"/>
              <a:cs typeface="Trebuchet MS"/>
              <a:sym typeface="Trebuchet MS"/>
            </a:endParaRPr>
          </a:p>
        </p:txBody>
      </p:sp>
      <p:sp>
        <p:nvSpPr>
          <p:cNvPr id="206" name="Google Shape;206;p20"/>
          <p:cNvSpPr/>
          <p:nvPr/>
        </p:nvSpPr>
        <p:spPr>
          <a:xfrm>
            <a:off x="3480802" y="4092895"/>
            <a:ext cx="467230" cy="253537"/>
          </a:xfrm>
          <a:prstGeom prst="rect">
            <a:avLst/>
          </a:prstGeom>
          <a:solidFill>
            <a:schemeClr val="accent1"/>
          </a:solidFill>
          <a:ln cap="rnd" cmpd="sng" w="19050">
            <a:solidFill>
              <a:srgbClr val="4594A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1100"/>
              <a:buFont typeface="Trebuchet MS"/>
              <a:buNone/>
            </a:pPr>
            <a:r>
              <a:rPr b="0" i="0" lang="en-US" sz="1100" u="none" cap="none" strike="noStrike">
                <a:solidFill>
                  <a:schemeClr val="lt1"/>
                </a:solidFill>
                <a:latin typeface="Trebuchet MS"/>
                <a:ea typeface="Trebuchet MS"/>
                <a:cs typeface="Trebuchet MS"/>
                <a:sym typeface="Trebuchet MS"/>
              </a:rPr>
              <a:t>0.7</a:t>
            </a:r>
            <a:endParaRPr b="0" i="0" sz="1100" u="none" cap="none" strike="noStrike">
              <a:solidFill>
                <a:schemeClr val="lt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6" name="Shape 766"/>
        <p:cNvGrpSpPr/>
        <p:nvPr/>
      </p:nvGrpSpPr>
      <p:grpSpPr>
        <a:xfrm>
          <a:off x="0" y="0"/>
          <a:ext cx="0" cy="0"/>
          <a:chOff x="0" y="0"/>
          <a:chExt cx="0" cy="0"/>
        </a:xfrm>
      </p:grpSpPr>
      <p:sp>
        <p:nvSpPr>
          <p:cNvPr id="767" name="Google Shape;767;p92"/>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Sigmoid Curve</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768" name="Google Shape;768;p92"/>
          <p:cNvPicPr preferRelativeResize="0"/>
          <p:nvPr/>
        </p:nvPicPr>
        <p:blipFill rotWithShape="1">
          <a:blip r:embed="rId3">
            <a:alphaModFix/>
          </a:blip>
          <a:srcRect b="0" l="0" r="0" t="0"/>
          <a:stretch/>
        </p:blipFill>
        <p:spPr>
          <a:xfrm>
            <a:off x="677334" y="2160589"/>
            <a:ext cx="7872746" cy="375557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2" name="Shape 772"/>
        <p:cNvGrpSpPr/>
        <p:nvPr/>
      </p:nvGrpSpPr>
      <p:grpSpPr>
        <a:xfrm>
          <a:off x="0" y="0"/>
          <a:ext cx="0" cy="0"/>
          <a:chOff x="0" y="0"/>
          <a:chExt cx="0" cy="0"/>
        </a:xfrm>
      </p:grpSpPr>
      <p:sp>
        <p:nvSpPr>
          <p:cNvPr id="773" name="Google Shape;773;p93"/>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Logistic Regression</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774" name="Google Shape;774;p93"/>
          <p:cNvSpPr txBox="1"/>
          <p:nvPr/>
        </p:nvSpPr>
        <p:spPr>
          <a:xfrm>
            <a:off x="0" y="959262"/>
            <a:ext cx="12192000" cy="4832092"/>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Logistic regression should only be used when the target variables fall into discrete categories</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Examples :</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         1.  Predicting if an email is spam or not spam</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         2. Whether a tumor is malignant or benign</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When using logistic regression, a threshold is usually specified that indicates at what value the example will be put into one class vs. the other class.</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Logistic Regression uses a more complex cost function, this cost function can be defined as the ‘Sigmoid function’ or also known as the ‘logistic function’</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 hypothesis of logistic regression tends it to limit the cost function between 0 and 1.</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8" name="Shape 778"/>
        <p:cNvGrpSpPr/>
        <p:nvPr/>
      </p:nvGrpSpPr>
      <p:grpSpPr>
        <a:xfrm>
          <a:off x="0" y="0"/>
          <a:ext cx="0" cy="0"/>
          <a:chOff x="0" y="0"/>
          <a:chExt cx="0" cy="0"/>
        </a:xfrm>
      </p:grpSpPr>
      <p:sp>
        <p:nvSpPr>
          <p:cNvPr id="779" name="Google Shape;779;p94"/>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Logistic Regression : Equation</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780" name="Google Shape;780;p94"/>
          <p:cNvPicPr preferRelativeResize="0"/>
          <p:nvPr/>
        </p:nvPicPr>
        <p:blipFill rotWithShape="1">
          <a:blip r:embed="rId3">
            <a:alphaModFix/>
          </a:blip>
          <a:srcRect b="0" l="0" r="0" t="0"/>
          <a:stretch/>
        </p:blipFill>
        <p:spPr>
          <a:xfrm>
            <a:off x="668514" y="1181452"/>
            <a:ext cx="5438775" cy="3454942"/>
          </a:xfrm>
          <a:prstGeom prst="rect">
            <a:avLst/>
          </a:prstGeom>
          <a:noFill/>
          <a:ln>
            <a:noFill/>
          </a:ln>
        </p:spPr>
      </p:pic>
      <p:pic>
        <p:nvPicPr>
          <p:cNvPr id="781" name="Google Shape;781;p94"/>
          <p:cNvPicPr preferRelativeResize="0"/>
          <p:nvPr/>
        </p:nvPicPr>
        <p:blipFill rotWithShape="1">
          <a:blip r:embed="rId4">
            <a:alphaModFix/>
          </a:blip>
          <a:srcRect b="0" l="0" r="0" t="0"/>
          <a:stretch/>
        </p:blipFill>
        <p:spPr>
          <a:xfrm>
            <a:off x="6400511" y="1568537"/>
            <a:ext cx="5452822" cy="224360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5" name="Shape 785"/>
        <p:cNvGrpSpPr/>
        <p:nvPr/>
      </p:nvGrpSpPr>
      <p:grpSpPr>
        <a:xfrm>
          <a:off x="0" y="0"/>
          <a:ext cx="0" cy="0"/>
          <a:chOff x="0" y="0"/>
          <a:chExt cx="0" cy="0"/>
        </a:xfrm>
      </p:grpSpPr>
      <p:sp>
        <p:nvSpPr>
          <p:cNvPr id="786" name="Google Shape;786;p95"/>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Evaluating Classification models</a:t>
            </a:r>
            <a:endParaRPr sz="2800">
              <a:solidFill>
                <a:schemeClr val="lt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787" name="Google Shape;787;p95"/>
          <p:cNvSpPr txBox="1"/>
          <p:nvPr/>
        </p:nvSpPr>
        <p:spPr>
          <a:xfrm>
            <a:off x="0" y="959262"/>
            <a:ext cx="12192000" cy="954107"/>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Evaluation of the performance of a classification model is based on the counts of test records correctly and incorrectly predicted by the model.</a:t>
            </a:r>
            <a:endParaRPr/>
          </a:p>
        </p:txBody>
      </p:sp>
      <p:sp>
        <p:nvSpPr>
          <p:cNvPr id="788" name="Google Shape;788;p95"/>
          <p:cNvSpPr txBox="1"/>
          <p:nvPr/>
        </p:nvSpPr>
        <p:spPr>
          <a:xfrm>
            <a:off x="338667" y="2218468"/>
            <a:ext cx="62040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FFFF"/>
              </a:buClr>
              <a:buSzPts val="2400"/>
              <a:buFont typeface="Calibri"/>
              <a:buNone/>
            </a:pPr>
            <a:r>
              <a:rPr lang="en-US" sz="2400">
                <a:solidFill>
                  <a:srgbClr val="00FFFF"/>
                </a:solidFill>
                <a:latin typeface="Calibri"/>
                <a:ea typeface="Calibri"/>
                <a:cs typeface="Calibri"/>
                <a:sym typeface="Calibri"/>
              </a:rPr>
              <a:t>Confusion Matrix</a:t>
            </a:r>
            <a:endParaRPr sz="2400">
              <a:solidFill>
                <a:schemeClr val="lt1"/>
              </a:solidFill>
              <a:latin typeface="Calibri"/>
              <a:ea typeface="Calibri"/>
              <a:cs typeface="Calibri"/>
              <a:sym typeface="Calibri"/>
            </a:endParaRPr>
          </a:p>
        </p:txBody>
      </p:sp>
      <p:pic>
        <p:nvPicPr>
          <p:cNvPr descr="Confusion matrix" id="789" name="Google Shape;789;p95"/>
          <p:cNvPicPr preferRelativeResize="0"/>
          <p:nvPr/>
        </p:nvPicPr>
        <p:blipFill rotWithShape="1">
          <a:blip r:embed="rId3">
            <a:alphaModFix/>
          </a:blip>
          <a:srcRect b="0" l="0" r="0" t="0"/>
          <a:stretch/>
        </p:blipFill>
        <p:spPr>
          <a:xfrm>
            <a:off x="177479" y="2978657"/>
            <a:ext cx="2720226" cy="2398422"/>
          </a:xfrm>
          <a:prstGeom prst="rect">
            <a:avLst/>
          </a:prstGeom>
          <a:noFill/>
          <a:ln>
            <a:noFill/>
          </a:ln>
        </p:spPr>
      </p:pic>
      <p:sp>
        <p:nvSpPr>
          <p:cNvPr id="790" name="Google Shape;790;p95"/>
          <p:cNvSpPr txBox="1"/>
          <p:nvPr/>
        </p:nvSpPr>
        <p:spPr>
          <a:xfrm>
            <a:off x="3460830" y="2875842"/>
            <a:ext cx="8553691" cy="2934137"/>
          </a:xfrm>
          <a:prstGeom prst="rect">
            <a:avLst/>
          </a:prstGeom>
          <a:noFill/>
          <a:ln>
            <a:noFill/>
          </a:ln>
        </p:spPr>
        <p:txBody>
          <a:bodyPr anchorCtr="0" anchor="t" bIns="45700" lIns="91425" spcFirstLastPara="1" rIns="91425" wrap="square" tIns="45700">
            <a:spAutoFit/>
          </a:bodyPr>
          <a:lstStyle/>
          <a:p>
            <a:pPr indent="-457200" lvl="0" marL="477774" marR="0" rtl="0" algn="l">
              <a:spcBef>
                <a:spcPts val="0"/>
              </a:spcBef>
              <a:spcAft>
                <a:spcPts val="0"/>
              </a:spcAft>
              <a:buClr>
                <a:schemeClr val="lt1"/>
              </a:buClr>
              <a:buSzPts val="2240"/>
              <a:buFont typeface="Noto Sans Symbols"/>
              <a:buChar char="✔"/>
            </a:pPr>
            <a:r>
              <a:rPr lang="en-US" sz="2800">
                <a:solidFill>
                  <a:schemeClr val="lt1"/>
                </a:solidFill>
                <a:latin typeface="Calibri"/>
                <a:ea typeface="Calibri"/>
                <a:cs typeface="Calibri"/>
                <a:sym typeface="Calibri"/>
              </a:rPr>
              <a:t>The target variable has two values: Positive or Negative</a:t>
            </a:r>
            <a:endParaRPr/>
          </a:p>
          <a:p>
            <a:pPr indent="-457200" lvl="0" marL="477774" marR="0" rtl="0" algn="l">
              <a:spcBef>
                <a:spcPts val="1000"/>
              </a:spcBef>
              <a:spcAft>
                <a:spcPts val="0"/>
              </a:spcAft>
              <a:buClr>
                <a:schemeClr val="lt1"/>
              </a:buClr>
              <a:buSzPts val="2240"/>
              <a:buFont typeface="Noto Sans Symbols"/>
              <a:buChar char="✔"/>
            </a:pPr>
            <a:r>
              <a:rPr lang="en-US" sz="2800">
                <a:solidFill>
                  <a:schemeClr val="lt1"/>
                </a:solidFill>
                <a:latin typeface="Calibri"/>
                <a:ea typeface="Calibri"/>
                <a:cs typeface="Calibri"/>
                <a:sym typeface="Calibri"/>
              </a:rPr>
              <a:t>The columns represent the actual values of the target variable</a:t>
            </a:r>
            <a:endParaRPr/>
          </a:p>
          <a:p>
            <a:pPr indent="-457200" lvl="0" marL="477774" marR="0" rtl="0" algn="l">
              <a:spcBef>
                <a:spcPts val="1000"/>
              </a:spcBef>
              <a:spcAft>
                <a:spcPts val="0"/>
              </a:spcAft>
              <a:buClr>
                <a:schemeClr val="lt1"/>
              </a:buClr>
              <a:buSzPts val="2240"/>
              <a:buFont typeface="Noto Sans Symbols"/>
              <a:buChar char="✔"/>
            </a:pPr>
            <a:r>
              <a:rPr lang="en-US" sz="2800">
                <a:solidFill>
                  <a:schemeClr val="lt1"/>
                </a:solidFill>
                <a:latin typeface="Calibri"/>
                <a:ea typeface="Calibri"/>
                <a:cs typeface="Calibri"/>
                <a:sym typeface="Calibri"/>
              </a:rPr>
              <a:t>The rows represent the predicted values of the target variable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4" name="Shape 794"/>
        <p:cNvGrpSpPr/>
        <p:nvPr/>
      </p:nvGrpSpPr>
      <p:grpSpPr>
        <a:xfrm>
          <a:off x="0" y="0"/>
          <a:ext cx="0" cy="0"/>
          <a:chOff x="0" y="0"/>
          <a:chExt cx="0" cy="0"/>
        </a:xfrm>
      </p:grpSpPr>
      <p:sp>
        <p:nvSpPr>
          <p:cNvPr id="795" name="Google Shape;795;p96"/>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Confusion Matrix</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sp>
        <p:nvSpPr>
          <p:cNvPr id="796" name="Google Shape;796;p96"/>
          <p:cNvSpPr txBox="1"/>
          <p:nvPr/>
        </p:nvSpPr>
        <p:spPr>
          <a:xfrm>
            <a:off x="91602" y="797510"/>
            <a:ext cx="7975133" cy="526297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00B0F0"/>
              </a:buClr>
              <a:buSzPts val="2800"/>
              <a:buFont typeface="Noto Sans Symbols"/>
              <a:buChar char="✔"/>
            </a:pPr>
            <a:r>
              <a:rPr lang="en-US" sz="2800">
                <a:solidFill>
                  <a:srgbClr val="00B0F0"/>
                </a:solidFill>
                <a:latin typeface="Calibri"/>
                <a:ea typeface="Calibri"/>
                <a:cs typeface="Calibri"/>
                <a:sym typeface="Calibri"/>
              </a:rPr>
              <a:t>True Positive (TP) </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The actual value was positive and the model predicted a positive value</a:t>
            </a:r>
            <a:endParaRPr/>
          </a:p>
          <a:p>
            <a:pPr indent="-457200" lvl="0" marL="457200" marR="0" rtl="0" algn="l">
              <a:spcBef>
                <a:spcPts val="0"/>
              </a:spcBef>
              <a:spcAft>
                <a:spcPts val="0"/>
              </a:spcAft>
              <a:buClr>
                <a:srgbClr val="00B0F0"/>
              </a:buClr>
              <a:buSzPts val="2800"/>
              <a:buFont typeface="Noto Sans Symbols"/>
              <a:buChar char="✔"/>
            </a:pPr>
            <a:r>
              <a:rPr lang="en-US" sz="2800">
                <a:solidFill>
                  <a:srgbClr val="00B0F0"/>
                </a:solidFill>
                <a:latin typeface="Calibri"/>
                <a:ea typeface="Calibri"/>
                <a:cs typeface="Calibri"/>
                <a:sym typeface="Calibri"/>
              </a:rPr>
              <a:t>True Negative (TN) </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The actual value was negative and the model predicted a negative value</a:t>
            </a:r>
            <a:endParaRPr/>
          </a:p>
          <a:p>
            <a:pPr indent="-457200" lvl="0" marL="457200" marR="0" rtl="0" algn="l">
              <a:spcBef>
                <a:spcPts val="0"/>
              </a:spcBef>
              <a:spcAft>
                <a:spcPts val="0"/>
              </a:spcAft>
              <a:buClr>
                <a:srgbClr val="00B0F0"/>
              </a:buClr>
              <a:buSzPts val="2800"/>
              <a:buFont typeface="Noto Sans Symbols"/>
              <a:buChar char="✔"/>
            </a:pPr>
            <a:r>
              <a:rPr lang="en-US" sz="2800">
                <a:solidFill>
                  <a:srgbClr val="00B0F0"/>
                </a:solidFill>
                <a:latin typeface="Calibri"/>
                <a:ea typeface="Calibri"/>
                <a:cs typeface="Calibri"/>
                <a:sym typeface="Calibri"/>
              </a:rPr>
              <a:t>False Positive (FP) – Type 1 error</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The actual value was negative but the model predicted a positive value</a:t>
            </a:r>
            <a:endParaRPr/>
          </a:p>
          <a:p>
            <a:pPr indent="-457200" lvl="0" marL="457200" marR="0" rtl="0" algn="l">
              <a:spcBef>
                <a:spcPts val="0"/>
              </a:spcBef>
              <a:spcAft>
                <a:spcPts val="0"/>
              </a:spcAft>
              <a:buClr>
                <a:srgbClr val="00B0F0"/>
              </a:buClr>
              <a:buSzPts val="2800"/>
              <a:buFont typeface="Noto Sans Symbols"/>
              <a:buChar char="✔"/>
            </a:pPr>
            <a:r>
              <a:rPr lang="en-US" sz="2800">
                <a:solidFill>
                  <a:srgbClr val="00B0F0"/>
                </a:solidFill>
                <a:latin typeface="Calibri"/>
                <a:ea typeface="Calibri"/>
                <a:cs typeface="Calibri"/>
                <a:sym typeface="Calibri"/>
              </a:rPr>
              <a:t>False Negative (FN) – Type 2 error</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The actual value was positive but the model predicted a negative value</a:t>
            </a:r>
            <a:endParaRPr/>
          </a:p>
        </p:txBody>
      </p:sp>
      <p:pic>
        <p:nvPicPr>
          <p:cNvPr descr="Confusion matrix" id="797" name="Google Shape;797;p96"/>
          <p:cNvPicPr preferRelativeResize="0"/>
          <p:nvPr/>
        </p:nvPicPr>
        <p:blipFill rotWithShape="1">
          <a:blip r:embed="rId3">
            <a:alphaModFix/>
          </a:blip>
          <a:srcRect b="0" l="0" r="0" t="0"/>
          <a:stretch/>
        </p:blipFill>
        <p:spPr>
          <a:xfrm>
            <a:off x="8158336" y="1456798"/>
            <a:ext cx="3289025" cy="31499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1" name="Shape 801"/>
        <p:cNvGrpSpPr/>
        <p:nvPr/>
      </p:nvGrpSpPr>
      <p:grpSpPr>
        <a:xfrm>
          <a:off x="0" y="0"/>
          <a:ext cx="0" cy="0"/>
          <a:chOff x="0" y="0"/>
          <a:chExt cx="0" cy="0"/>
        </a:xfrm>
      </p:grpSpPr>
      <p:sp>
        <p:nvSpPr>
          <p:cNvPr id="802" name="Google Shape;802;p97"/>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Accuracy</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803" name="Google Shape;803;p97"/>
          <p:cNvPicPr preferRelativeResize="0"/>
          <p:nvPr/>
        </p:nvPicPr>
        <p:blipFill rotWithShape="1">
          <a:blip r:embed="rId3">
            <a:alphaModFix/>
          </a:blip>
          <a:srcRect b="0" l="0" r="0" t="0"/>
          <a:stretch/>
        </p:blipFill>
        <p:spPr>
          <a:xfrm>
            <a:off x="185721" y="2052177"/>
            <a:ext cx="10420350" cy="1809750"/>
          </a:xfrm>
          <a:prstGeom prst="rect">
            <a:avLst/>
          </a:prstGeom>
          <a:noFill/>
          <a:ln>
            <a:noFill/>
          </a:ln>
        </p:spPr>
      </p:pic>
      <p:sp>
        <p:nvSpPr>
          <p:cNvPr id="804" name="Google Shape;804;p97"/>
          <p:cNvSpPr txBox="1"/>
          <p:nvPr/>
        </p:nvSpPr>
        <p:spPr>
          <a:xfrm>
            <a:off x="1995310" y="4477645"/>
            <a:ext cx="62032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lang="en-US" sz="1800">
                <a:solidFill>
                  <a:schemeClr val="lt1"/>
                </a:solidFill>
                <a:latin typeface="Trebuchet MS"/>
                <a:ea typeface="Trebuchet MS"/>
                <a:cs typeface="Trebuchet MS"/>
                <a:sym typeface="Trebuchet MS"/>
              </a:rPr>
              <a:t>Accuracy = 5/10 = 0.5</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9" name="Shape 809"/>
        <p:cNvGrpSpPr/>
        <p:nvPr/>
      </p:nvGrpSpPr>
      <p:grpSpPr>
        <a:xfrm>
          <a:off x="0" y="0"/>
          <a:ext cx="0" cy="0"/>
          <a:chOff x="0" y="0"/>
          <a:chExt cx="0" cy="0"/>
        </a:xfrm>
      </p:grpSpPr>
      <p:sp>
        <p:nvSpPr>
          <p:cNvPr id="810" name="Google Shape;810;p98"/>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Accuracy</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811" name="Google Shape;811;p98"/>
          <p:cNvPicPr preferRelativeResize="0"/>
          <p:nvPr/>
        </p:nvPicPr>
        <p:blipFill rotWithShape="1">
          <a:blip r:embed="rId3">
            <a:alphaModFix/>
          </a:blip>
          <a:srcRect b="0" l="0" r="0" t="0"/>
          <a:stretch/>
        </p:blipFill>
        <p:spPr>
          <a:xfrm>
            <a:off x="877482" y="1799728"/>
            <a:ext cx="4886325" cy="990600"/>
          </a:xfrm>
          <a:prstGeom prst="rect">
            <a:avLst/>
          </a:prstGeom>
          <a:noFill/>
          <a:ln cap="flat" cmpd="sng" w="9525">
            <a:solidFill>
              <a:srgbClr val="16B0E3"/>
            </a:solidFill>
            <a:prstDash val="solid"/>
            <a:round/>
            <a:headEnd len="sm" w="sm" type="none"/>
            <a:tailEnd len="sm" w="sm" type="none"/>
          </a:ln>
        </p:spPr>
      </p:pic>
      <p:pic>
        <p:nvPicPr>
          <p:cNvPr descr="Confusion matrix" id="812" name="Google Shape;812;p98"/>
          <p:cNvPicPr preferRelativeResize="0"/>
          <p:nvPr/>
        </p:nvPicPr>
        <p:blipFill rotWithShape="1">
          <a:blip r:embed="rId4">
            <a:alphaModFix/>
          </a:blip>
          <a:srcRect b="0" l="0" r="0" t="0"/>
          <a:stretch/>
        </p:blipFill>
        <p:spPr>
          <a:xfrm>
            <a:off x="7909980" y="852311"/>
            <a:ext cx="3289025" cy="3149925"/>
          </a:xfrm>
          <a:prstGeom prst="rect">
            <a:avLst/>
          </a:prstGeom>
          <a:noFill/>
          <a:ln>
            <a:noFill/>
          </a:ln>
        </p:spPr>
      </p:pic>
      <p:pic>
        <p:nvPicPr>
          <p:cNvPr id="813" name="Google Shape;813;p98"/>
          <p:cNvPicPr preferRelativeResize="0"/>
          <p:nvPr/>
        </p:nvPicPr>
        <p:blipFill rotWithShape="1">
          <a:blip r:embed="rId5">
            <a:alphaModFix/>
          </a:blip>
          <a:srcRect b="0" l="0" r="0" t="0"/>
          <a:stretch/>
        </p:blipFill>
        <p:spPr>
          <a:xfrm>
            <a:off x="992995" y="3902709"/>
            <a:ext cx="4886325" cy="990599"/>
          </a:xfrm>
          <a:prstGeom prst="rect">
            <a:avLst/>
          </a:prstGeom>
          <a:noFill/>
          <a:ln cap="flat" cmpd="sng" w="9525">
            <a:solidFill>
              <a:srgbClr val="16B0E3"/>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8" name="Shape 818"/>
        <p:cNvGrpSpPr/>
        <p:nvPr/>
      </p:nvGrpSpPr>
      <p:grpSpPr>
        <a:xfrm>
          <a:off x="0" y="0"/>
          <a:ext cx="0" cy="0"/>
          <a:chOff x="0" y="0"/>
          <a:chExt cx="0" cy="0"/>
        </a:xfrm>
      </p:grpSpPr>
      <p:sp>
        <p:nvSpPr>
          <p:cNvPr id="819" name="Google Shape;819;p99"/>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Precision</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Confusion matrix" id="820" name="Google Shape;820;p99"/>
          <p:cNvPicPr preferRelativeResize="0"/>
          <p:nvPr/>
        </p:nvPicPr>
        <p:blipFill rotWithShape="1">
          <a:blip r:embed="rId3">
            <a:alphaModFix/>
          </a:blip>
          <a:srcRect b="0" l="0" r="0" t="0"/>
          <a:stretch/>
        </p:blipFill>
        <p:spPr>
          <a:xfrm>
            <a:off x="8451847" y="852311"/>
            <a:ext cx="3289025" cy="3149925"/>
          </a:xfrm>
          <a:prstGeom prst="rect">
            <a:avLst/>
          </a:prstGeom>
          <a:noFill/>
          <a:ln>
            <a:noFill/>
          </a:ln>
        </p:spPr>
      </p:pic>
      <p:sp>
        <p:nvSpPr>
          <p:cNvPr id="821" name="Google Shape;821;p99"/>
          <p:cNvSpPr txBox="1"/>
          <p:nvPr/>
        </p:nvSpPr>
        <p:spPr>
          <a:xfrm>
            <a:off x="91602" y="797510"/>
            <a:ext cx="7975133" cy="526297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Within everything that has been predicted as a positive, precision counts the percentage that is correct</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highlight>
                  <a:srgbClr val="008080"/>
                </a:highlight>
                <a:latin typeface="Calibri"/>
                <a:ea typeface="Calibri"/>
                <a:cs typeface="Calibri"/>
                <a:sym typeface="Calibri"/>
              </a:rPr>
              <a:t>Precision: Out of all the positive classes, how much we predicted correctly?</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 not precise model may find a lot of the positives, but its selection method is noisy: it also wrongly detects many positives that aren’t actually positive.</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 precise model is very “pure”: maybe it does not find all the positives, but the ones that the model does class as positive are very likely to be correct</a:t>
            </a:r>
            <a:endParaRPr/>
          </a:p>
        </p:txBody>
      </p:sp>
      <p:pic>
        <p:nvPicPr>
          <p:cNvPr id="822" name="Google Shape;822;p99"/>
          <p:cNvPicPr preferRelativeResize="0"/>
          <p:nvPr/>
        </p:nvPicPr>
        <p:blipFill rotWithShape="1">
          <a:blip r:embed="rId4">
            <a:alphaModFix/>
          </a:blip>
          <a:srcRect b="54128" l="0" r="0" t="0"/>
          <a:stretch/>
        </p:blipFill>
        <p:spPr>
          <a:xfrm>
            <a:off x="8186840" y="4832201"/>
            <a:ext cx="3859049" cy="13271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7" name="Shape 827"/>
        <p:cNvGrpSpPr/>
        <p:nvPr/>
      </p:nvGrpSpPr>
      <p:grpSpPr>
        <a:xfrm>
          <a:off x="0" y="0"/>
          <a:ext cx="0" cy="0"/>
          <a:chOff x="0" y="0"/>
          <a:chExt cx="0" cy="0"/>
        </a:xfrm>
      </p:grpSpPr>
      <p:sp>
        <p:nvSpPr>
          <p:cNvPr id="828" name="Google Shape;828;p100"/>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Recall</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Confusion matrix" id="829" name="Google Shape;829;p100"/>
          <p:cNvPicPr preferRelativeResize="0"/>
          <p:nvPr/>
        </p:nvPicPr>
        <p:blipFill rotWithShape="1">
          <a:blip r:embed="rId3">
            <a:alphaModFix/>
          </a:blip>
          <a:srcRect b="0" l="0" r="0" t="0"/>
          <a:stretch/>
        </p:blipFill>
        <p:spPr>
          <a:xfrm>
            <a:off x="8451847" y="852311"/>
            <a:ext cx="3289025" cy="3149925"/>
          </a:xfrm>
          <a:prstGeom prst="rect">
            <a:avLst/>
          </a:prstGeom>
          <a:noFill/>
          <a:ln>
            <a:noFill/>
          </a:ln>
        </p:spPr>
      </p:pic>
      <p:sp>
        <p:nvSpPr>
          <p:cNvPr id="830" name="Google Shape;830;p100"/>
          <p:cNvSpPr txBox="1"/>
          <p:nvPr/>
        </p:nvSpPr>
        <p:spPr>
          <a:xfrm>
            <a:off x="91602" y="797510"/>
            <a:ext cx="7975133" cy="440120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Within everything that actually is positive, how many did the model succeed to find</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highlight>
                  <a:srgbClr val="008080"/>
                </a:highlight>
                <a:latin typeface="Calibri"/>
                <a:ea typeface="Calibri"/>
                <a:cs typeface="Calibri"/>
                <a:sym typeface="Calibri"/>
              </a:rPr>
              <a:t>Recall: What proportion of actual Positives are correctly classified?</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 model with high recall succeeds well in finding all the positive cases in the data, even though they may also wrongly identify some negative cases as positive cases.</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 model with low recall is not able to find all (or a large part) of the positive </a:t>
            </a:r>
            <a:endParaRPr/>
          </a:p>
        </p:txBody>
      </p:sp>
      <p:pic>
        <p:nvPicPr>
          <p:cNvPr id="831" name="Google Shape;831;p100"/>
          <p:cNvPicPr preferRelativeResize="0"/>
          <p:nvPr/>
        </p:nvPicPr>
        <p:blipFill rotWithShape="1">
          <a:blip r:embed="rId4">
            <a:alphaModFix/>
          </a:blip>
          <a:srcRect b="0" l="0" r="0" t="54956"/>
          <a:stretch/>
        </p:blipFill>
        <p:spPr>
          <a:xfrm>
            <a:off x="747199" y="5269992"/>
            <a:ext cx="7704648" cy="130317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6" name="Shape 836"/>
        <p:cNvGrpSpPr/>
        <p:nvPr/>
      </p:nvGrpSpPr>
      <p:grpSpPr>
        <a:xfrm>
          <a:off x="0" y="0"/>
          <a:ext cx="0" cy="0"/>
          <a:chOff x="0" y="0"/>
          <a:chExt cx="0" cy="0"/>
        </a:xfrm>
      </p:grpSpPr>
      <p:sp>
        <p:nvSpPr>
          <p:cNvPr id="837" name="Google Shape;837;p101"/>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Recall</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Confusion matrix" id="838" name="Google Shape;838;p101"/>
          <p:cNvPicPr preferRelativeResize="0"/>
          <p:nvPr/>
        </p:nvPicPr>
        <p:blipFill rotWithShape="1">
          <a:blip r:embed="rId3">
            <a:alphaModFix/>
          </a:blip>
          <a:srcRect b="0" l="0" r="0" t="0"/>
          <a:stretch/>
        </p:blipFill>
        <p:spPr>
          <a:xfrm>
            <a:off x="8451847" y="852311"/>
            <a:ext cx="3289025" cy="3149925"/>
          </a:xfrm>
          <a:prstGeom prst="rect">
            <a:avLst/>
          </a:prstGeom>
          <a:noFill/>
          <a:ln>
            <a:noFill/>
          </a:ln>
        </p:spPr>
      </p:pic>
      <p:sp>
        <p:nvSpPr>
          <p:cNvPr id="839" name="Google Shape;839;p101"/>
          <p:cNvSpPr txBox="1"/>
          <p:nvPr/>
        </p:nvSpPr>
        <p:spPr>
          <a:xfrm>
            <a:off x="91602" y="797510"/>
            <a:ext cx="7975133" cy="4401205"/>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Within everything that actually is positive, how many did the model succeed to find</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highlight>
                  <a:srgbClr val="008080"/>
                </a:highlight>
                <a:latin typeface="Calibri"/>
                <a:ea typeface="Calibri"/>
                <a:cs typeface="Calibri"/>
                <a:sym typeface="Calibri"/>
              </a:rPr>
              <a:t>Recall: What proportion of actual Positives are correctly classified?</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 model with high recall succeeds well in finding all the positive cases in the data, even though they may also wrongly identify some negative cases as positive cases.</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A model with low recall is not able to find all (or a large part) of the positive </a:t>
            </a:r>
            <a:endParaRPr/>
          </a:p>
        </p:txBody>
      </p:sp>
      <p:pic>
        <p:nvPicPr>
          <p:cNvPr id="840" name="Google Shape;840;p101"/>
          <p:cNvPicPr preferRelativeResize="0"/>
          <p:nvPr/>
        </p:nvPicPr>
        <p:blipFill rotWithShape="1">
          <a:blip r:embed="rId4">
            <a:alphaModFix/>
          </a:blip>
          <a:srcRect b="0" l="0" r="0" t="54956"/>
          <a:stretch/>
        </p:blipFill>
        <p:spPr>
          <a:xfrm>
            <a:off x="747199" y="5269992"/>
            <a:ext cx="7704648" cy="13031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0" name="Shape 210"/>
        <p:cNvGrpSpPr/>
        <p:nvPr/>
      </p:nvGrpSpPr>
      <p:grpSpPr>
        <a:xfrm>
          <a:off x="0" y="0"/>
          <a:ext cx="0" cy="0"/>
          <a:chOff x="0" y="0"/>
          <a:chExt cx="0" cy="0"/>
        </a:xfrm>
      </p:grpSpPr>
      <p:pic>
        <p:nvPicPr>
          <p:cNvPr descr="INCON — INCON Privacy Policy" id="211" name="Google Shape;211;p21"/>
          <p:cNvPicPr preferRelativeResize="0"/>
          <p:nvPr/>
        </p:nvPicPr>
        <p:blipFill rotWithShape="1">
          <a:blip r:embed="rId3">
            <a:alphaModFix/>
          </a:blip>
          <a:srcRect b="0" l="0" r="0" t="0"/>
          <a:stretch/>
        </p:blipFill>
        <p:spPr>
          <a:xfrm>
            <a:off x="1398773" y="1407353"/>
            <a:ext cx="7825854" cy="4765436"/>
          </a:xfrm>
          <a:prstGeom prst="rect">
            <a:avLst/>
          </a:prstGeom>
          <a:noFill/>
          <a:ln>
            <a:noFill/>
          </a:ln>
        </p:spPr>
      </p:pic>
      <p:sp>
        <p:nvSpPr>
          <p:cNvPr id="212" name="Google Shape;212;p21"/>
          <p:cNvSpPr/>
          <p:nvPr/>
        </p:nvSpPr>
        <p:spPr>
          <a:xfrm>
            <a:off x="309489" y="392823"/>
            <a:ext cx="3854548"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Poppins"/>
              <a:buNone/>
            </a:pPr>
            <a:r>
              <a:rPr b="1" i="0" lang="en-US" sz="3200" u="none" cap="none" strike="noStrike">
                <a:solidFill>
                  <a:srgbClr val="FFFFFF"/>
                </a:solidFill>
                <a:latin typeface="Poppins"/>
                <a:ea typeface="Poppins"/>
                <a:cs typeface="Poppins"/>
                <a:sym typeface="Poppins"/>
              </a:rPr>
              <a:t>Practical Activity </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5" name="Shape 845"/>
        <p:cNvGrpSpPr/>
        <p:nvPr/>
      </p:nvGrpSpPr>
      <p:grpSpPr>
        <a:xfrm>
          <a:off x="0" y="0"/>
          <a:ext cx="0" cy="0"/>
          <a:chOff x="0" y="0"/>
          <a:chExt cx="0" cy="0"/>
        </a:xfrm>
      </p:grpSpPr>
      <p:sp>
        <p:nvSpPr>
          <p:cNvPr id="846" name="Google Shape;846;p102"/>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Precision and Recall Example</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id="847" name="Google Shape;847;p102"/>
          <p:cNvPicPr preferRelativeResize="0"/>
          <p:nvPr/>
        </p:nvPicPr>
        <p:blipFill rotWithShape="1">
          <a:blip r:embed="rId3">
            <a:alphaModFix/>
          </a:blip>
          <a:srcRect b="0" l="0" r="0" t="0"/>
          <a:stretch/>
        </p:blipFill>
        <p:spPr>
          <a:xfrm>
            <a:off x="185721" y="2052177"/>
            <a:ext cx="10420350" cy="1809750"/>
          </a:xfrm>
          <a:prstGeom prst="rect">
            <a:avLst/>
          </a:prstGeom>
          <a:noFill/>
          <a:ln>
            <a:noFill/>
          </a:ln>
        </p:spPr>
      </p:pic>
      <p:sp>
        <p:nvSpPr>
          <p:cNvPr id="848" name="Google Shape;848;p102"/>
          <p:cNvSpPr txBox="1"/>
          <p:nvPr/>
        </p:nvSpPr>
        <p:spPr>
          <a:xfrm>
            <a:off x="1455174" y="4689987"/>
            <a:ext cx="2860152"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lang="en-US" sz="1800">
                <a:solidFill>
                  <a:schemeClr val="lt1"/>
                </a:solidFill>
                <a:latin typeface="Trebuchet MS"/>
                <a:ea typeface="Trebuchet MS"/>
                <a:cs typeface="Trebuchet MS"/>
                <a:sym typeface="Trebuchet MS"/>
              </a:rPr>
              <a:t>Precision = 4/7 = 0.57</a:t>
            </a:r>
            <a:endParaRPr sz="1800">
              <a:solidFill>
                <a:schemeClr val="lt1"/>
              </a:solidFill>
              <a:latin typeface="Trebuchet MS"/>
              <a:ea typeface="Trebuchet MS"/>
              <a:cs typeface="Trebuchet MS"/>
              <a:sym typeface="Trebuchet MS"/>
            </a:endParaRPr>
          </a:p>
        </p:txBody>
      </p:sp>
      <p:sp>
        <p:nvSpPr>
          <p:cNvPr id="849" name="Google Shape;849;p102"/>
          <p:cNvSpPr txBox="1"/>
          <p:nvPr/>
        </p:nvSpPr>
        <p:spPr>
          <a:xfrm>
            <a:off x="1455174" y="5167731"/>
            <a:ext cx="2517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Trebuchet MS"/>
              <a:buNone/>
            </a:pPr>
            <a:r>
              <a:rPr lang="en-US" sz="1800">
                <a:solidFill>
                  <a:schemeClr val="lt1"/>
                </a:solidFill>
                <a:latin typeface="Trebuchet MS"/>
                <a:ea typeface="Trebuchet MS"/>
                <a:cs typeface="Trebuchet MS"/>
                <a:sym typeface="Trebuchet MS"/>
              </a:rPr>
              <a:t>Recall = 4/6 = 0.67</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4" name="Shape 854"/>
        <p:cNvGrpSpPr/>
        <p:nvPr/>
      </p:nvGrpSpPr>
      <p:grpSpPr>
        <a:xfrm>
          <a:off x="0" y="0"/>
          <a:ext cx="0" cy="0"/>
          <a:chOff x="0" y="0"/>
          <a:chExt cx="0" cy="0"/>
        </a:xfrm>
      </p:grpSpPr>
      <p:sp>
        <p:nvSpPr>
          <p:cNvPr id="855" name="Google Shape;855;p103"/>
          <p:cNvSpPr txBox="1"/>
          <p:nvPr/>
        </p:nvSpPr>
        <p:spPr>
          <a:xfrm>
            <a:off x="0" y="284831"/>
            <a:ext cx="11853333" cy="57208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1000"/>
              </a:spcBef>
              <a:spcAft>
                <a:spcPts val="0"/>
              </a:spcAft>
              <a:buClr>
                <a:srgbClr val="00FFFF"/>
              </a:buClr>
              <a:buSzPts val="2800"/>
              <a:buFont typeface="Arial"/>
              <a:buNone/>
            </a:pPr>
            <a:r>
              <a:rPr lang="en-US" sz="2800">
                <a:solidFill>
                  <a:srgbClr val="00FFFF"/>
                </a:solidFill>
                <a:latin typeface="Calibri"/>
                <a:ea typeface="Calibri"/>
                <a:cs typeface="Calibri"/>
                <a:sym typeface="Calibri"/>
              </a:rPr>
              <a:t>F1 score</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Noto Sans Symbols"/>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rgbClr val="00FFFF"/>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lt1"/>
              </a:solidFill>
              <a:latin typeface="Calibri"/>
              <a:ea typeface="Calibri"/>
              <a:cs typeface="Calibri"/>
              <a:sym typeface="Calibri"/>
            </a:endParaRPr>
          </a:p>
        </p:txBody>
      </p:sp>
      <p:pic>
        <p:nvPicPr>
          <p:cNvPr descr="Confusion matrix" id="856" name="Google Shape;856;p103"/>
          <p:cNvPicPr preferRelativeResize="0"/>
          <p:nvPr/>
        </p:nvPicPr>
        <p:blipFill rotWithShape="1">
          <a:blip r:embed="rId3">
            <a:alphaModFix/>
          </a:blip>
          <a:srcRect b="0" l="0" r="0" t="0"/>
          <a:stretch/>
        </p:blipFill>
        <p:spPr>
          <a:xfrm>
            <a:off x="8451847" y="852311"/>
            <a:ext cx="3289025" cy="3149925"/>
          </a:xfrm>
          <a:prstGeom prst="rect">
            <a:avLst/>
          </a:prstGeom>
          <a:noFill/>
          <a:ln>
            <a:noFill/>
          </a:ln>
        </p:spPr>
      </p:pic>
      <p:sp>
        <p:nvSpPr>
          <p:cNvPr id="857" name="Google Shape;857;p103"/>
          <p:cNvSpPr txBox="1"/>
          <p:nvPr/>
        </p:nvSpPr>
        <p:spPr>
          <a:xfrm>
            <a:off x="91602" y="797510"/>
            <a:ext cx="7975133" cy="397031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Precision and Recall are the two building blocks of the F1 score. </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 goal of the F1 score is to combine the precision and recall metrics into a single metric. </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The F1 score has been designed to work well on imbalanced data.</a:t>
            </a:r>
            <a:endParaRPr/>
          </a:p>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Since the F1 score is an average of Precision and Recall, it means that the F1 score gives equal weight to Precision and Recall</a:t>
            </a:r>
            <a:endParaRPr/>
          </a:p>
        </p:txBody>
      </p:sp>
      <p:pic>
        <p:nvPicPr>
          <p:cNvPr descr="F1 Score" id="858" name="Google Shape;858;p103"/>
          <p:cNvPicPr preferRelativeResize="0"/>
          <p:nvPr/>
        </p:nvPicPr>
        <p:blipFill rotWithShape="1">
          <a:blip r:embed="rId4">
            <a:alphaModFix/>
          </a:blip>
          <a:srcRect b="0" l="0" r="0" t="0"/>
          <a:stretch/>
        </p:blipFill>
        <p:spPr>
          <a:xfrm>
            <a:off x="2124487" y="5023038"/>
            <a:ext cx="4929455" cy="10374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